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5" r:id="rId2"/>
    <p:sldId id="266" r:id="rId3"/>
    <p:sldId id="267" r:id="rId4"/>
    <p:sldId id="273" r:id="rId5"/>
    <p:sldId id="276" r:id="rId6"/>
    <p:sldId id="277" r:id="rId7"/>
    <p:sldId id="295" r:id="rId8"/>
    <p:sldId id="281" r:id="rId9"/>
    <p:sldId id="285" r:id="rId10"/>
    <p:sldId id="289" r:id="rId11"/>
    <p:sldId id="288" r:id="rId12"/>
    <p:sldId id="286" r:id="rId13"/>
    <p:sldId id="302" r:id="rId14"/>
    <p:sldId id="287" r:id="rId15"/>
    <p:sldId id="296" r:id="rId16"/>
    <p:sldId id="297" r:id="rId17"/>
    <p:sldId id="298" r:id="rId18"/>
    <p:sldId id="301" r:id="rId19"/>
    <p:sldId id="270" r:id="rId20"/>
    <p:sldId id="283" r:id="rId21"/>
  </p:sldIdLst>
  <p:sldSz cx="18288000" cy="10287000"/>
  <p:notesSz cx="6858000" cy="9144000"/>
  <p:embeddedFontLst>
    <p:embeddedFont>
      <p:font typeface="맑은 고딕" panose="020B0503020000020004" pitchFamily="34" charset="-127"/>
      <p:regular r:id="rId23"/>
      <p:bold r:id="rId24"/>
    </p:embeddedFont>
    <p:embeddedFont>
      <p:font typeface="Pretendard" panose="02000503000000020004" pitchFamily="2" charset="-127"/>
      <p:regular r:id="rId25"/>
      <p:bold r:id="rId26"/>
    </p:embeddedFont>
    <p:embeddedFont>
      <p:font typeface="Pretendard Bold" panose="02000503000000020004" pitchFamily="2" charset="-127"/>
      <p:bold r:id="rId27"/>
      <p:italic r:id="rId28"/>
    </p:embeddedFont>
    <p:embeddedFont>
      <p:font typeface="Pretendard Light" panose="02000403000000020004" pitchFamily="2" charset="-127"/>
      <p:regular r:id="rId29"/>
    </p:embeddedFont>
    <p:embeddedFont>
      <p:font typeface="Pretendard Medium" panose="02000503000000020004" pitchFamily="2" charset="-127"/>
      <p:regular r:id="rId30"/>
      <p:bold r:id="rId31"/>
    </p:embeddedFont>
    <p:embeddedFont>
      <p:font typeface="Pretendard Regular" panose="02000503000000020004" pitchFamily="2" charset="-127"/>
      <p:regular r:id="rId32"/>
      <p:bold r:id="rId33"/>
    </p:embeddedFont>
    <p:embeddedFont>
      <p:font typeface="Pretendard SemiBold" panose="02000503000000020004" pitchFamily="2" charset="-12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5BA3"/>
    <a:srgbClr val="515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6" autoAdjust="0"/>
    <p:restoredTop sz="81348" autoAdjust="0"/>
  </p:normalViewPr>
  <p:slideViewPr>
    <p:cSldViewPr>
      <p:cViewPr>
        <p:scale>
          <a:sx n="84" d="100"/>
          <a:sy n="84" d="100"/>
        </p:scale>
        <p:origin x="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BE228-6320-0640-9959-A39E73B40B26}" type="datetimeFigureOut">
              <a:rPr kumimoji="1" lang="ko-KR" altLang="en-US" smtClean="0"/>
              <a:t>2025. 11. 15.</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533AE-EA7A-F344-9406-AA09FC9DBBC9}" type="slidenum">
              <a:rPr kumimoji="1" lang="ko-KR" altLang="en-US" smtClean="0"/>
              <a:t>‹#›</a:t>
            </a:fld>
            <a:endParaRPr kumimoji="1" lang="ko-KR" altLang="en-US"/>
          </a:p>
        </p:txBody>
      </p:sp>
    </p:spTree>
    <p:extLst>
      <p:ext uri="{BB962C8B-B14F-4D97-AF65-F5344CB8AC3E}">
        <p14:creationId xmlns:p14="http://schemas.microsoft.com/office/powerpoint/2010/main" val="35671987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Test</a:t>
            </a:r>
            <a:r>
              <a:rPr kumimoji="1" lang="ko-KR" altLang="en-US" dirty="0"/>
              <a:t> </a:t>
            </a:r>
            <a:r>
              <a:rPr kumimoji="1" lang="en-US" altLang="ko-KR" dirty="0"/>
              <a:t>data</a:t>
            </a:r>
            <a:r>
              <a:rPr kumimoji="1" lang="ko-KR" altLang="en-US" dirty="0" err="1"/>
              <a:t>에</a:t>
            </a:r>
            <a:r>
              <a:rPr kumimoji="1" lang="ko-KR" altLang="en-US" dirty="0"/>
              <a:t> 없거나 리뷰 작성 날짜같이 유사도 계산에 필요 없는 컬럼들 제거함</a:t>
            </a:r>
            <a:endParaRPr kumimoji="1" lang="en-US" altLang="ko-KR"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5</a:t>
            </a:fld>
            <a:endParaRPr kumimoji="1" lang="ko-KR" altLang="en-US"/>
          </a:p>
        </p:txBody>
      </p:sp>
    </p:spTree>
    <p:extLst>
      <p:ext uri="{BB962C8B-B14F-4D97-AF65-F5344CB8AC3E}">
        <p14:creationId xmlns:p14="http://schemas.microsoft.com/office/powerpoint/2010/main" val="57715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똑같은 상황 가정</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14</a:t>
            </a:fld>
            <a:endParaRPr kumimoji="1" lang="ko-KR" altLang="en-US"/>
          </a:p>
        </p:txBody>
      </p:sp>
    </p:spTree>
    <p:extLst>
      <p:ext uri="{BB962C8B-B14F-4D97-AF65-F5344CB8AC3E}">
        <p14:creationId xmlns:p14="http://schemas.microsoft.com/office/powerpoint/2010/main" val="118261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Global average: </a:t>
            </a:r>
            <a:r>
              <a:rPr kumimoji="1" lang="ko-KR" altLang="en-US" dirty="0"/>
              <a:t>모든 </a:t>
            </a:r>
            <a:r>
              <a:rPr kumimoji="1" lang="en-US" altLang="ko-KR" dirty="0"/>
              <a:t>item</a:t>
            </a:r>
            <a:r>
              <a:rPr kumimoji="1" lang="ko-KR" altLang="en-US" dirty="0"/>
              <a:t>들의 평균적인 </a:t>
            </a:r>
            <a:r>
              <a:rPr kumimoji="1" lang="en-US" altLang="ko-KR" dirty="0"/>
              <a:t>profile, </a:t>
            </a:r>
            <a:r>
              <a:rPr kumimoji="1" lang="ko-KR" altLang="en-US" dirty="0"/>
              <a:t>가장 보편적인 항공사의 특성을 나타냄</a:t>
            </a:r>
            <a:endParaRPr kumimoji="1" lang="en-US" altLang="ko-KR" dirty="0"/>
          </a:p>
          <a:p>
            <a:r>
              <a:rPr kumimoji="1" lang="en-US" altLang="ko-KR" dirty="0"/>
              <a:t>Review</a:t>
            </a:r>
            <a:r>
              <a:rPr kumimoji="1" lang="ko-KR" altLang="en-US" dirty="0"/>
              <a:t>가 적은 </a:t>
            </a:r>
            <a:r>
              <a:rPr kumimoji="1" lang="en-US" altLang="ko-KR" dirty="0"/>
              <a:t>item</a:t>
            </a:r>
            <a:r>
              <a:rPr kumimoji="1" lang="ko-KR" altLang="en-US" dirty="0"/>
              <a:t>일수록 </a:t>
            </a:r>
            <a:r>
              <a:rPr kumimoji="1" lang="en-US" altLang="ko-KR" dirty="0"/>
              <a:t>global average</a:t>
            </a:r>
            <a:r>
              <a:rPr kumimoji="1" lang="ko-KR" altLang="en-US" dirty="0"/>
              <a:t>가 많이 반영되고 </a:t>
            </a:r>
            <a:r>
              <a:rPr kumimoji="1" lang="en-US" altLang="ko-KR" dirty="0"/>
              <a:t>review</a:t>
            </a:r>
            <a:r>
              <a:rPr kumimoji="1" lang="ko-KR" altLang="en-US" dirty="0"/>
              <a:t>가 많을수록 아이템 고유 특성이 많이 반영됨</a:t>
            </a:r>
            <a:r>
              <a:rPr kumimoji="1" lang="en-US" altLang="ko-KR" dirty="0"/>
              <a:t>.</a:t>
            </a:r>
          </a:p>
          <a:p>
            <a:endParaRPr kumimoji="1" lang="en-US" altLang="ko-KR"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15</a:t>
            </a:fld>
            <a:endParaRPr kumimoji="1" lang="ko-KR" altLang="en-US"/>
          </a:p>
        </p:txBody>
      </p:sp>
    </p:spTree>
    <p:extLst>
      <p:ext uri="{BB962C8B-B14F-4D97-AF65-F5344CB8AC3E}">
        <p14:creationId xmlns:p14="http://schemas.microsoft.com/office/powerpoint/2010/main" val="214896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사용자별로 </a:t>
            </a:r>
            <a:r>
              <a:rPr kumimoji="1" lang="en-US" altLang="ko-KR" dirty="0"/>
              <a:t>rating</a:t>
            </a:r>
            <a:r>
              <a:rPr kumimoji="1" lang="ko-KR" altLang="en-US" dirty="0"/>
              <a:t>과 </a:t>
            </a:r>
            <a:r>
              <a:rPr kumimoji="1" lang="en-US" altLang="ko-KR" dirty="0"/>
              <a:t>recommend</a:t>
            </a:r>
            <a:r>
              <a:rPr kumimoji="1" lang="ko-KR" altLang="en-US" dirty="0" err="1"/>
              <a:t>를</a:t>
            </a:r>
            <a:r>
              <a:rPr kumimoji="1" lang="ko-KR" altLang="en-US" dirty="0"/>
              <a:t> 어떻게 했는지 </a:t>
            </a:r>
            <a:r>
              <a:rPr kumimoji="1" lang="en-US" altLang="ko-KR" dirty="0"/>
              <a:t>item</a:t>
            </a:r>
            <a:r>
              <a:rPr kumimoji="1" lang="ko-KR" altLang="en-US" dirty="0"/>
              <a:t> 유사도를 기반으로 학습함</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16</a:t>
            </a:fld>
            <a:endParaRPr kumimoji="1" lang="ko-KR" altLang="en-US"/>
          </a:p>
        </p:txBody>
      </p:sp>
    </p:spTree>
    <p:extLst>
      <p:ext uri="{BB962C8B-B14F-4D97-AF65-F5344CB8AC3E}">
        <p14:creationId xmlns:p14="http://schemas.microsoft.com/office/powerpoint/2010/main" val="3017621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kumimoji="1" lang="ko-KR" altLang="en-US" dirty="0"/>
              <a:t>추천되는 아이템들의 유사도 임계치</a:t>
            </a:r>
            <a:r>
              <a:rPr kumimoji="1" lang="en-US" altLang="ko-KR" dirty="0"/>
              <a:t>,</a:t>
            </a:r>
            <a:r>
              <a:rPr kumimoji="1" lang="ko-KR" altLang="en-US" dirty="0"/>
              <a:t> 적어도 얼마나 비슷해야 하는지 학습함</a:t>
            </a:r>
            <a:endParaRPr kumimoji="1" lang="en-US" altLang="ko-KR" dirty="0"/>
          </a:p>
          <a:p>
            <a:pPr marL="228600" indent="-228600">
              <a:buAutoNum type="arabicPeriod"/>
            </a:pPr>
            <a:r>
              <a:rPr kumimoji="1" lang="ko-KR" altLang="en-US" dirty="0"/>
              <a:t>추천한 </a:t>
            </a:r>
            <a:r>
              <a:rPr kumimoji="1" lang="ko-KR" altLang="en-US" dirty="0" err="1"/>
              <a:t>아이템들간의</a:t>
            </a:r>
            <a:r>
              <a:rPr kumimoji="1" lang="ko-KR" altLang="en-US" dirty="0"/>
              <a:t> 유사도와 추천하지 않은 아이템들 간의 유사도를 각각 학습함</a:t>
            </a:r>
            <a:endParaRPr kumimoji="1" lang="en-US" altLang="ko-KR"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17</a:t>
            </a:fld>
            <a:endParaRPr kumimoji="1" lang="ko-KR" altLang="en-US"/>
          </a:p>
        </p:txBody>
      </p:sp>
    </p:spTree>
    <p:extLst>
      <p:ext uri="{BB962C8B-B14F-4D97-AF65-F5344CB8AC3E}">
        <p14:creationId xmlns:p14="http://schemas.microsoft.com/office/powerpoint/2010/main" val="358415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결과</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18</a:t>
            </a:fld>
            <a:endParaRPr kumimoji="1" lang="ko-KR" altLang="en-US"/>
          </a:p>
        </p:txBody>
      </p:sp>
    </p:spTree>
    <p:extLst>
      <p:ext uri="{BB962C8B-B14F-4D97-AF65-F5344CB8AC3E}">
        <p14:creationId xmlns:p14="http://schemas.microsoft.com/office/powerpoint/2010/main" val="3162873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1. </a:t>
            </a:r>
            <a:r>
              <a:rPr kumimoji="1" lang="ko-KR" altLang="en-US" dirty="0"/>
              <a:t>다른 사용자들의 정보를 알고 현재 사용자의 </a:t>
            </a:r>
            <a:r>
              <a:rPr kumimoji="1" lang="en-US" altLang="ko-KR" dirty="0"/>
              <a:t>1</a:t>
            </a:r>
            <a:r>
              <a:rPr kumimoji="1" lang="ko-KR" altLang="en-US" dirty="0"/>
              <a:t>개 기록을 알기 때문에 </a:t>
            </a:r>
            <a:r>
              <a:rPr kumimoji="1" lang="en-US" altLang="ko-KR" dirty="0"/>
              <a:t>warm start</a:t>
            </a:r>
            <a:r>
              <a:rPr kumimoji="1" lang="ko-KR" altLang="en-US" dirty="0"/>
              <a:t> 상황에만 적용됨 </a:t>
            </a:r>
            <a:r>
              <a:rPr kumimoji="1" lang="en-US" altLang="ko-KR" dirty="0"/>
              <a:t>-&gt;</a:t>
            </a:r>
            <a:r>
              <a:rPr kumimoji="1" lang="ko-KR" altLang="en-US" dirty="0"/>
              <a:t> 성능 </a:t>
            </a:r>
            <a:r>
              <a:rPr kumimoji="1" lang="ko-KR" altLang="en-US" dirty="0" err="1"/>
              <a:t>높이려다보니</a:t>
            </a:r>
            <a:r>
              <a:rPr kumimoji="1" lang="ko-KR" altLang="en-US" dirty="0"/>
              <a:t> 이렇게 됐다</a:t>
            </a:r>
            <a:r>
              <a:rPr kumimoji="1" lang="en-US" altLang="ko-KR" dirty="0"/>
              <a:t>~</a:t>
            </a:r>
            <a:r>
              <a:rPr kumimoji="1" lang="ko-KR" altLang="en-US" dirty="0"/>
              <a:t> 하면 됨</a:t>
            </a:r>
            <a:endParaRPr kumimoji="1" lang="en-US" altLang="ko-KR" dirty="0"/>
          </a:p>
          <a:p>
            <a:r>
              <a:rPr kumimoji="1" lang="en-US" altLang="ko-KR" dirty="0"/>
              <a:t>2. </a:t>
            </a:r>
            <a:r>
              <a:rPr kumimoji="1" lang="ko-KR" altLang="en-US" dirty="0"/>
              <a:t>유사도에 대한 </a:t>
            </a:r>
            <a:r>
              <a:rPr kumimoji="1" lang="en-US" altLang="ko-KR" dirty="0"/>
              <a:t>threshold</a:t>
            </a:r>
            <a:r>
              <a:rPr kumimoji="1" lang="ko-KR" altLang="en-US" dirty="0" err="1"/>
              <a:t>를</a:t>
            </a:r>
            <a:r>
              <a:rPr kumimoji="1" lang="ko-KR" altLang="en-US" dirty="0"/>
              <a:t> </a:t>
            </a:r>
            <a:r>
              <a:rPr kumimoji="1" lang="en-US" altLang="ko-KR" dirty="0"/>
              <a:t>item</a:t>
            </a:r>
            <a:r>
              <a:rPr kumimoji="1" lang="ko-KR" altLang="en-US" dirty="0"/>
              <a:t>별로 사람별로 설정하지 않음</a:t>
            </a:r>
            <a:endParaRPr kumimoji="1" lang="en-US" altLang="ko-KR" dirty="0"/>
          </a:p>
          <a:p>
            <a:r>
              <a:rPr kumimoji="1" lang="en-US" altLang="ko-KR" dirty="0"/>
              <a:t>3.</a:t>
            </a:r>
            <a:r>
              <a:rPr kumimoji="1" lang="ko-KR" altLang="en-US" dirty="0"/>
              <a:t> </a:t>
            </a:r>
            <a:r>
              <a:rPr kumimoji="1" lang="en-US" altLang="ko-KR" dirty="0"/>
              <a:t>Train</a:t>
            </a:r>
            <a:r>
              <a:rPr kumimoji="1" lang="ko-KR" altLang="en-US" dirty="0"/>
              <a:t>에서 학습한 유사도 자체를 곧바로 </a:t>
            </a:r>
            <a:r>
              <a:rPr kumimoji="1" lang="en-US" altLang="ko-KR" dirty="0"/>
              <a:t>test</a:t>
            </a:r>
            <a:r>
              <a:rPr kumimoji="1" lang="ko-KR" altLang="en-US" dirty="0" err="1"/>
              <a:t>에</a:t>
            </a:r>
            <a:r>
              <a:rPr kumimoji="1" lang="ko-KR" altLang="en-US" dirty="0"/>
              <a:t> 적용하지 못함</a:t>
            </a:r>
            <a:r>
              <a:rPr kumimoji="1" lang="en-US" altLang="ko-KR" dirty="0"/>
              <a:t>.</a:t>
            </a:r>
          </a:p>
          <a:p>
            <a:endParaRPr kumimoji="1" lang="en-US" altLang="ko-KR"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19</a:t>
            </a:fld>
            <a:endParaRPr kumimoji="1" lang="ko-KR" altLang="en-US"/>
          </a:p>
        </p:txBody>
      </p:sp>
    </p:spTree>
    <p:extLst>
      <p:ext uri="{BB962C8B-B14F-4D97-AF65-F5344CB8AC3E}">
        <p14:creationId xmlns:p14="http://schemas.microsoft.com/office/powerpoint/2010/main" val="317610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처음부터 </a:t>
            </a:r>
            <a:r>
              <a:rPr kumimoji="1" lang="ko-KR" altLang="en-US" dirty="0" err="1"/>
              <a:t>결측값이</a:t>
            </a:r>
            <a:r>
              <a:rPr kumimoji="1" lang="ko-KR" altLang="en-US" dirty="0"/>
              <a:t> 없었음</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6</a:t>
            </a:fld>
            <a:endParaRPr kumimoji="1" lang="ko-KR" altLang="en-US"/>
          </a:p>
        </p:txBody>
      </p:sp>
    </p:spTree>
    <p:extLst>
      <p:ext uri="{BB962C8B-B14F-4D97-AF65-F5344CB8AC3E}">
        <p14:creationId xmlns:p14="http://schemas.microsoft.com/office/powerpoint/2010/main" val="1794747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1.</a:t>
            </a:r>
            <a:r>
              <a:rPr kumimoji="1" lang="ko-KR" altLang="en-US" dirty="0"/>
              <a:t> </a:t>
            </a:r>
            <a:r>
              <a:rPr kumimoji="1" lang="en-US" altLang="ko-KR" dirty="0"/>
              <a:t>3</a:t>
            </a:r>
            <a:r>
              <a:rPr kumimoji="1" lang="ko-KR" altLang="en-US" dirty="0"/>
              <a:t>개 이상 </a:t>
            </a:r>
            <a:r>
              <a:rPr kumimoji="1" lang="en-US" altLang="ko-KR" dirty="0"/>
              <a:t>rating</a:t>
            </a:r>
            <a:r>
              <a:rPr kumimoji="1" lang="ko-KR" altLang="en-US" dirty="0"/>
              <a:t> 기록이 있는 사용자에 대해서만 </a:t>
            </a:r>
            <a:r>
              <a:rPr kumimoji="1" lang="en-US" altLang="ko-KR" dirty="0"/>
              <a:t>test</a:t>
            </a:r>
            <a:r>
              <a:rPr kumimoji="1" lang="ko-KR" altLang="en-US" dirty="0"/>
              <a:t> 수행</a:t>
            </a:r>
            <a:endParaRPr kumimoji="1" lang="en-US" altLang="ko-KR" dirty="0"/>
          </a:p>
          <a:p>
            <a:r>
              <a:rPr kumimoji="1" lang="en-US" altLang="ko-KR" dirty="0"/>
              <a:t>2.</a:t>
            </a:r>
            <a:r>
              <a:rPr kumimoji="1" lang="ko-KR" altLang="en-US" dirty="0"/>
              <a:t> 추천 받는 사용자는 자신의 </a:t>
            </a:r>
            <a:r>
              <a:rPr kumimoji="1" lang="en-US" altLang="ko-KR" dirty="0"/>
              <a:t>rating</a:t>
            </a:r>
            <a:r>
              <a:rPr kumimoji="1" lang="ko-KR" altLang="en-US" dirty="0"/>
              <a:t>을 한번 입력해야 함</a:t>
            </a:r>
            <a:r>
              <a:rPr kumimoji="1" lang="en-US" altLang="ko-KR" dirty="0"/>
              <a:t>.</a:t>
            </a:r>
            <a:r>
              <a:rPr kumimoji="1" lang="ko-KR" altLang="en-US" dirty="0"/>
              <a:t> </a:t>
            </a:r>
            <a:r>
              <a:rPr kumimoji="1" lang="en-US" altLang="ko-KR" dirty="0"/>
              <a:t>(</a:t>
            </a:r>
            <a:r>
              <a:rPr kumimoji="1" lang="ko-KR" altLang="en-US" dirty="0"/>
              <a:t>실제 서비스 중에서도 사용자 선호도 </a:t>
            </a:r>
            <a:r>
              <a:rPr kumimoji="1" lang="ko-KR" altLang="en-US" dirty="0" err="1"/>
              <a:t>입력받는</a:t>
            </a:r>
            <a:r>
              <a:rPr kumimoji="1" lang="ko-KR" altLang="en-US" dirty="0"/>
              <a:t> 경우 있음</a:t>
            </a:r>
            <a:r>
              <a:rPr kumimoji="1" lang="en-US" altLang="ko-KR" dirty="0"/>
              <a:t>)</a:t>
            </a:r>
          </a:p>
          <a:p>
            <a:r>
              <a:rPr kumimoji="1" lang="ko-KR" altLang="en-US" dirty="0"/>
              <a:t>   </a:t>
            </a:r>
            <a:r>
              <a:rPr kumimoji="1" lang="en-US" altLang="ko-KR" dirty="0">
                <a:sym typeface="Wingdings" pitchFamily="2" charset="2"/>
              </a:rPr>
              <a:t></a:t>
            </a:r>
            <a:r>
              <a:rPr kumimoji="1" lang="ko-KR" altLang="en-US" dirty="0">
                <a:sym typeface="Wingdings" pitchFamily="2" charset="2"/>
              </a:rPr>
              <a:t> </a:t>
            </a:r>
            <a:r>
              <a:rPr kumimoji="1" lang="en-US" altLang="ko-KR" dirty="0">
                <a:sym typeface="Wingdings" pitchFamily="2" charset="2"/>
              </a:rPr>
              <a:t>train/test data set</a:t>
            </a:r>
            <a:r>
              <a:rPr kumimoji="1" lang="ko-KR" altLang="en-US" dirty="0">
                <a:sym typeface="Wingdings" pitchFamily="2" charset="2"/>
              </a:rPr>
              <a:t>의 </a:t>
            </a:r>
            <a:r>
              <a:rPr kumimoji="1" lang="en-US" altLang="ko-KR" dirty="0" err="1">
                <a:sym typeface="Wingdings" pitchFamily="2" charset="2"/>
              </a:rPr>
              <a:t>userID</a:t>
            </a:r>
            <a:r>
              <a:rPr kumimoji="1" lang="en-US" altLang="ko-KR" dirty="0">
                <a:sym typeface="Wingdings" pitchFamily="2" charset="2"/>
              </a:rPr>
              <a:t>, </a:t>
            </a:r>
            <a:r>
              <a:rPr kumimoji="1" lang="en-US" altLang="ko-KR" dirty="0" err="1">
                <a:sym typeface="Wingdings" pitchFamily="2" charset="2"/>
              </a:rPr>
              <a:t>itemId</a:t>
            </a:r>
            <a:r>
              <a:rPr kumimoji="1" lang="ko-KR" altLang="en-US" dirty="0">
                <a:sym typeface="Wingdings" pitchFamily="2" charset="2"/>
              </a:rPr>
              <a:t>가 동일하지 않아서 어쩔 수 없음</a:t>
            </a:r>
            <a:r>
              <a:rPr kumimoji="1" lang="en-US" altLang="ko-KR" dirty="0">
                <a:sym typeface="Wingdings" pitchFamily="2" charset="2"/>
              </a:rPr>
              <a:t>.</a:t>
            </a:r>
            <a:endParaRPr kumimoji="1" lang="en-US" altLang="ko-KR" dirty="0"/>
          </a:p>
          <a:p>
            <a:r>
              <a:rPr kumimoji="1" lang="en-US" altLang="ko-KR" dirty="0"/>
              <a:t>3.</a:t>
            </a:r>
            <a:r>
              <a:rPr kumimoji="1" lang="ko-KR" altLang="en-US" dirty="0"/>
              <a:t> 모델은 다른 사용자들의 </a:t>
            </a:r>
            <a:r>
              <a:rPr kumimoji="1" lang="en-US" altLang="ko-KR" dirty="0"/>
              <a:t>rating</a:t>
            </a:r>
            <a:r>
              <a:rPr kumimoji="1" lang="ko-KR" altLang="en-US" dirty="0"/>
              <a:t> 기록을 알고 있다고 가정</a:t>
            </a:r>
            <a:r>
              <a:rPr kumimoji="1" lang="en-US" altLang="ko-KR" dirty="0"/>
              <a:t>(warm start)</a:t>
            </a:r>
            <a:r>
              <a:rPr kumimoji="1" lang="ko-KR" altLang="en-US" dirty="0"/>
              <a:t> </a:t>
            </a:r>
            <a:r>
              <a:rPr kumimoji="1" lang="en-US" altLang="ko-KR" dirty="0"/>
              <a:t>-&gt;</a:t>
            </a:r>
            <a:r>
              <a:rPr kumimoji="1" lang="ko-KR" altLang="en-US" dirty="0"/>
              <a:t> 한계점에서 언급</a:t>
            </a:r>
            <a:endParaRPr kumimoji="1" lang="en-US" altLang="ko-KR" dirty="0"/>
          </a:p>
          <a:p>
            <a:r>
              <a:rPr kumimoji="1" lang="en-US" altLang="ko-KR" dirty="0"/>
              <a:t>4.</a:t>
            </a:r>
            <a:r>
              <a:rPr kumimoji="1" lang="ko-KR" altLang="en-US" dirty="0"/>
              <a:t> 사용자에게 항공사 추천 </a:t>
            </a:r>
            <a:r>
              <a:rPr kumimoji="1" lang="en-US" altLang="ko-KR" dirty="0"/>
              <a:t>-&gt;</a:t>
            </a:r>
            <a:r>
              <a:rPr kumimoji="1" lang="ko-KR" altLang="en-US" dirty="0"/>
              <a:t> </a:t>
            </a:r>
            <a:r>
              <a:rPr kumimoji="1" lang="en-US" altLang="ko-KR" dirty="0"/>
              <a:t>test</a:t>
            </a:r>
            <a:r>
              <a:rPr kumimoji="1" lang="ko-KR" altLang="en-US" dirty="0"/>
              <a:t> 데이터에서 사용자의 </a:t>
            </a:r>
            <a:r>
              <a:rPr kumimoji="1" lang="en-US" altLang="ko-KR" dirty="0"/>
              <a:t>recommend</a:t>
            </a:r>
            <a:r>
              <a:rPr kumimoji="1" lang="ko-KR" altLang="en-US" dirty="0"/>
              <a:t> 여부에 대한 예측 정확도로 성능 측정</a:t>
            </a:r>
            <a:endParaRPr kumimoji="1" lang="en-US" altLang="ko-KR"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7</a:t>
            </a:fld>
            <a:endParaRPr kumimoji="1" lang="ko-KR" altLang="en-US"/>
          </a:p>
        </p:txBody>
      </p:sp>
    </p:spTree>
    <p:extLst>
      <p:ext uri="{BB962C8B-B14F-4D97-AF65-F5344CB8AC3E}">
        <p14:creationId xmlns:p14="http://schemas.microsoft.com/office/powerpoint/2010/main" val="184207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모델 학습 방식 소개를 위한 임의의 데이터셋</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8</a:t>
            </a:fld>
            <a:endParaRPr kumimoji="1" lang="ko-KR" altLang="en-US"/>
          </a:p>
        </p:txBody>
      </p:sp>
    </p:spTree>
    <p:extLst>
      <p:ext uri="{BB962C8B-B14F-4D97-AF65-F5344CB8AC3E}">
        <p14:creationId xmlns:p14="http://schemas.microsoft.com/office/powerpoint/2010/main" val="1479173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1</a:t>
            </a:r>
            <a:r>
              <a:rPr kumimoji="1" lang="ko-KR" altLang="en-US" dirty="0"/>
              <a:t>번 단계</a:t>
            </a:r>
            <a:r>
              <a:rPr kumimoji="1" lang="en-US" altLang="ko-KR" dirty="0"/>
              <a:t>:</a:t>
            </a:r>
            <a:r>
              <a:rPr kumimoji="1" lang="ko-KR" altLang="en-US" dirty="0"/>
              <a:t> 각 </a:t>
            </a:r>
            <a:r>
              <a:rPr kumimoji="1" lang="en-US" altLang="ko-KR" dirty="0"/>
              <a:t>profile</a:t>
            </a:r>
            <a:r>
              <a:rPr kumimoji="1" lang="ko-KR" altLang="en-US" dirty="0"/>
              <a:t>별 </a:t>
            </a:r>
            <a:r>
              <a:rPr kumimoji="1" lang="en-US" altLang="ko-KR" dirty="0"/>
              <a:t>overall rating</a:t>
            </a:r>
            <a:r>
              <a:rPr kumimoji="1" lang="ko-KR" altLang="en-US" dirty="0" err="1"/>
              <a:t>에</a:t>
            </a:r>
            <a:r>
              <a:rPr kumimoji="1" lang="ko-KR" altLang="en-US" dirty="0"/>
              <a:t> 관여하는 </a:t>
            </a:r>
            <a:r>
              <a:rPr kumimoji="1" lang="en-US" altLang="ko-KR" dirty="0"/>
              <a:t>weight</a:t>
            </a:r>
            <a:r>
              <a:rPr kumimoji="1" lang="ko-KR" altLang="en-US" dirty="0" err="1"/>
              <a:t>를</a:t>
            </a:r>
            <a:r>
              <a:rPr kumimoji="1" lang="ko-KR" altLang="en-US" dirty="0"/>
              <a:t> 계산</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9</a:t>
            </a:fld>
            <a:endParaRPr kumimoji="1" lang="ko-KR" altLang="en-US"/>
          </a:p>
        </p:txBody>
      </p:sp>
    </p:spTree>
    <p:extLst>
      <p:ext uri="{BB962C8B-B14F-4D97-AF65-F5344CB8AC3E}">
        <p14:creationId xmlns:p14="http://schemas.microsoft.com/office/powerpoint/2010/main" val="168290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사용자의 등장 횟수에 따라 </a:t>
            </a:r>
            <a:r>
              <a:rPr kumimoji="1" lang="en-US" altLang="ko-KR" dirty="0"/>
              <a:t>weight</a:t>
            </a:r>
            <a:r>
              <a:rPr kumimoji="1" lang="ko-KR" altLang="en-US" dirty="0" err="1"/>
              <a:t>를</a:t>
            </a:r>
            <a:r>
              <a:rPr kumimoji="1" lang="ko-KR" altLang="en-US" dirty="0"/>
              <a:t> 조절함</a:t>
            </a:r>
            <a:r>
              <a:rPr kumimoji="1" lang="en-US" altLang="ko-KR" dirty="0"/>
              <a:t>.</a:t>
            </a:r>
            <a:r>
              <a:rPr kumimoji="1" lang="ko-KR" altLang="en-US" dirty="0"/>
              <a:t> 많이 등장할수록 사용자의 가중치 사용</a:t>
            </a:r>
            <a:r>
              <a:rPr kumimoji="1" lang="en-US" altLang="ko-KR" dirty="0"/>
              <a:t>,</a:t>
            </a:r>
            <a:r>
              <a:rPr kumimoji="1" lang="ko-KR" altLang="en-US" dirty="0"/>
              <a:t> 조금 등장할수록 전체 평균 가중치 사용</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10</a:t>
            </a:fld>
            <a:endParaRPr kumimoji="1" lang="ko-KR" altLang="en-US"/>
          </a:p>
        </p:txBody>
      </p:sp>
    </p:spTree>
    <p:extLst>
      <p:ext uri="{BB962C8B-B14F-4D97-AF65-F5344CB8AC3E}">
        <p14:creationId xmlns:p14="http://schemas.microsoft.com/office/powerpoint/2010/main" val="951926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더 자주 등장한 사용자와의 유사도를 더 높게 측정</a:t>
            </a:r>
            <a:endParaRPr kumimoji="1" lang="en-US" altLang="ko-KR" dirty="0"/>
          </a:p>
          <a:p>
            <a:r>
              <a:rPr kumimoji="1" lang="en-US" altLang="ko-KR" dirty="0" err="1"/>
              <a:t>itemB</a:t>
            </a:r>
            <a:r>
              <a:rPr kumimoji="1" lang="en-US" altLang="ko-KR" dirty="0"/>
              <a:t> </a:t>
            </a:r>
            <a:r>
              <a:rPr kumimoji="1" lang="ko-KR" altLang="en-US" dirty="0"/>
              <a:t>기준으로 사용자</a:t>
            </a:r>
            <a:r>
              <a:rPr kumimoji="1" lang="en-US" altLang="ko-KR" dirty="0"/>
              <a:t>1</a:t>
            </a:r>
            <a:r>
              <a:rPr kumimoji="1" lang="ko-KR" altLang="en-US" dirty="0"/>
              <a:t>은 </a:t>
            </a:r>
            <a:r>
              <a:rPr kumimoji="1" lang="en-US" altLang="ko-KR" dirty="0"/>
              <a:t>2</a:t>
            </a:r>
            <a:r>
              <a:rPr kumimoji="1" lang="ko-KR" altLang="en-US" dirty="0"/>
              <a:t>개</a:t>
            </a:r>
            <a:r>
              <a:rPr kumimoji="1" lang="en-US" altLang="ko-KR" dirty="0"/>
              <a:t>,</a:t>
            </a:r>
            <a:r>
              <a:rPr kumimoji="1" lang="ko-KR" altLang="en-US" dirty="0"/>
              <a:t> 사용자</a:t>
            </a:r>
            <a:r>
              <a:rPr kumimoji="1" lang="en-US" altLang="ko-KR" dirty="0"/>
              <a:t>3</a:t>
            </a:r>
            <a:r>
              <a:rPr kumimoji="1" lang="ko-KR" altLang="en-US" dirty="0"/>
              <a:t>은 </a:t>
            </a:r>
            <a:r>
              <a:rPr kumimoji="1" lang="en-US" altLang="ko-KR" dirty="0"/>
              <a:t>1</a:t>
            </a:r>
            <a:r>
              <a:rPr kumimoji="1" lang="ko-KR" altLang="en-US" dirty="0"/>
              <a:t>개 </a:t>
            </a:r>
            <a:r>
              <a:rPr kumimoji="1" lang="en-US" altLang="ko-KR" dirty="0"/>
              <a:t>rating </a:t>
            </a:r>
            <a:r>
              <a:rPr kumimoji="1" lang="ko-KR" altLang="en-US" dirty="0"/>
              <a:t>있음</a:t>
            </a:r>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11</a:t>
            </a:fld>
            <a:endParaRPr kumimoji="1" lang="ko-KR" altLang="en-US"/>
          </a:p>
        </p:txBody>
      </p:sp>
    </p:spTree>
    <p:extLst>
      <p:ext uri="{BB962C8B-B14F-4D97-AF65-F5344CB8AC3E}">
        <p14:creationId xmlns:p14="http://schemas.microsoft.com/office/powerpoint/2010/main" val="383189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Rho: </a:t>
            </a:r>
            <a:r>
              <a:rPr kumimoji="1" lang="ko-KR" altLang="en-US" dirty="0"/>
              <a:t>사용자가 얼마나 유사해야 나와 추천 성향이 비슷할까</a:t>
            </a:r>
            <a:r>
              <a:rPr kumimoji="1" lang="en-US" altLang="ko-KR" dirty="0"/>
              <a:t>?</a:t>
            </a:r>
          </a:p>
          <a:p>
            <a:r>
              <a:rPr kumimoji="1" lang="en-US" altLang="ko-KR" dirty="0"/>
              <a:t>Delta: </a:t>
            </a:r>
            <a:r>
              <a:rPr kumimoji="1" lang="ko-KR" altLang="en-US" dirty="0"/>
              <a:t>사용자들의 평점 경향</a:t>
            </a:r>
            <a:r>
              <a:rPr kumimoji="1" lang="en-US" altLang="ko-KR" dirty="0"/>
              <a:t>(</a:t>
            </a:r>
            <a:r>
              <a:rPr kumimoji="1" lang="ko-KR" altLang="en-US" dirty="0"/>
              <a:t>엄격 </a:t>
            </a:r>
            <a:r>
              <a:rPr kumimoji="1" lang="en-US" altLang="ko-KR" dirty="0"/>
              <a:t>vs </a:t>
            </a:r>
            <a:r>
              <a:rPr kumimoji="1" lang="ko-KR" altLang="en-US" dirty="0"/>
              <a:t>관대</a:t>
            </a:r>
            <a:r>
              <a:rPr kumimoji="1" lang="en-US" altLang="ko-KR" dirty="0"/>
              <a:t>)</a:t>
            </a:r>
            <a:r>
              <a:rPr kumimoji="1" lang="ko-KR" altLang="en-US" dirty="0"/>
              <a:t>을 고려한 </a:t>
            </a:r>
            <a:r>
              <a:rPr kumimoji="1" lang="en-US" altLang="ko-KR" dirty="0"/>
              <a:t>rating</a:t>
            </a:r>
            <a:r>
              <a:rPr kumimoji="1" lang="ko-KR" altLang="en-US" dirty="0"/>
              <a:t>과 유사도의 관계</a:t>
            </a:r>
            <a:endParaRPr kumimoji="1" lang="en-US" altLang="ko-KR" dirty="0"/>
          </a:p>
          <a:p>
            <a:r>
              <a:rPr kumimoji="1" lang="en-US" altLang="ko-KR" dirty="0"/>
              <a:t>r0_v: </a:t>
            </a:r>
            <a:r>
              <a:rPr kumimoji="1" lang="ko-KR" altLang="en-US" dirty="0"/>
              <a:t>사용자의 </a:t>
            </a:r>
            <a:r>
              <a:rPr kumimoji="1" lang="en-US" altLang="ko-KR" dirty="0"/>
              <a:t>overall rating </a:t>
            </a:r>
            <a:r>
              <a:rPr kumimoji="1" lang="ko-KR" altLang="en-US" dirty="0"/>
              <a:t>평균</a:t>
            </a:r>
            <a:r>
              <a:rPr kumimoji="1" lang="en-US" altLang="ko-KR" dirty="0"/>
              <a:t> -&gt; </a:t>
            </a:r>
            <a:r>
              <a:rPr kumimoji="1" lang="ko-KR" altLang="en-US" dirty="0"/>
              <a:t>평점의 경향</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12</a:t>
            </a:fld>
            <a:endParaRPr kumimoji="1" lang="ko-KR" altLang="en-US"/>
          </a:p>
        </p:txBody>
      </p:sp>
    </p:spTree>
    <p:extLst>
      <p:ext uri="{BB962C8B-B14F-4D97-AF65-F5344CB8AC3E}">
        <p14:creationId xmlns:p14="http://schemas.microsoft.com/office/powerpoint/2010/main" val="301482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결과</a:t>
            </a:r>
          </a:p>
        </p:txBody>
      </p:sp>
      <p:sp>
        <p:nvSpPr>
          <p:cNvPr id="4" name="슬라이드 번호 개체 틀 3"/>
          <p:cNvSpPr>
            <a:spLocks noGrp="1"/>
          </p:cNvSpPr>
          <p:nvPr>
            <p:ph type="sldNum" sz="quarter" idx="5"/>
          </p:nvPr>
        </p:nvSpPr>
        <p:spPr/>
        <p:txBody>
          <a:bodyPr/>
          <a:lstStyle/>
          <a:p>
            <a:fld id="{836533AE-EA7A-F344-9406-AA09FC9DBBC9}" type="slidenum">
              <a:rPr kumimoji="1" lang="ko-KR" altLang="en-US" smtClean="0"/>
              <a:t>13</a:t>
            </a:fld>
            <a:endParaRPr kumimoji="1" lang="ko-KR" altLang="en-US"/>
          </a:p>
        </p:txBody>
      </p:sp>
    </p:spTree>
    <p:extLst>
      <p:ext uri="{BB962C8B-B14F-4D97-AF65-F5344CB8AC3E}">
        <p14:creationId xmlns:p14="http://schemas.microsoft.com/office/powerpoint/2010/main" val="353138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datasets/elijahconnectng/airlines-review-dataset" TargetMode="External"/><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github.com/quankiquanki/skytrax-reviews-dataset/tree/master/data" TargetMode="External"/><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44000"/>
          </a:xfrm>
          <a:prstGeom prst="rect">
            <a:avLst/>
          </a:prstGeom>
        </p:spPr>
      </p:pic>
      <p:pic>
        <p:nvPicPr>
          <p:cNvPr id="4" name="Picture 4"/>
          <p:cNvPicPr>
            <a:picLocks noChangeAspect="1"/>
          </p:cNvPicPr>
          <p:nvPr/>
        </p:nvPicPr>
        <p:blipFill>
          <a:blip r:embed="rId4"/>
          <a:stretch>
            <a:fillRect/>
          </a:stretch>
        </p:blipFill>
        <p:spPr>
          <a:xfrm>
            <a:off x="13601700" y="419100"/>
            <a:ext cx="2832100" cy="1498600"/>
          </a:xfrm>
          <a:prstGeom prst="rect">
            <a:avLst/>
          </a:prstGeom>
        </p:spPr>
      </p:pic>
      <p:sp>
        <p:nvSpPr>
          <p:cNvPr id="5" name="TextBox 5"/>
          <p:cNvSpPr txBox="1"/>
          <p:nvPr/>
        </p:nvSpPr>
        <p:spPr>
          <a:xfrm>
            <a:off x="139954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Term Project</a:t>
            </a:r>
          </a:p>
        </p:txBody>
      </p:sp>
      <p:sp>
        <p:nvSpPr>
          <p:cNvPr id="6" name="TextBox 6"/>
          <p:cNvSpPr txBox="1"/>
          <p:nvPr/>
        </p:nvSpPr>
        <p:spPr>
          <a:xfrm>
            <a:off x="1816100" y="6337300"/>
            <a:ext cx="7772400" cy="533400"/>
          </a:xfrm>
          <a:prstGeom prst="rect">
            <a:avLst/>
          </a:prstGeom>
        </p:spPr>
        <p:txBody>
          <a:bodyPr lIns="0" tIns="0" rIns="0" bIns="0" rtlCol="0" anchor="ctr"/>
          <a:lstStyle/>
          <a:p>
            <a:pPr lvl="0" algn="l">
              <a:lnSpc>
                <a:spcPct val="99600"/>
              </a:lnSpc>
            </a:pPr>
            <a:r>
              <a:rPr lang="en-US" altLang="ko-KR" sz="3000" b="0" i="0" u="none" strike="noStrike" dirty="0">
                <a:solidFill>
                  <a:srgbClr val="00074E"/>
                </a:solidFill>
                <a:ea typeface="Pretendard SemiBold"/>
              </a:rPr>
              <a:t>Airline recommendation system</a:t>
            </a:r>
            <a:endParaRPr lang="en-US" sz="3000" b="0" i="0" u="none" strike="noStrike" dirty="0">
              <a:solidFill>
                <a:srgbClr val="00074E"/>
              </a:solidFill>
              <a:latin typeface="Pretendard SemiBold"/>
            </a:endParaRPr>
          </a:p>
        </p:txBody>
      </p:sp>
      <p:sp>
        <p:nvSpPr>
          <p:cNvPr id="7" name="TextBox 7"/>
          <p:cNvSpPr txBox="1"/>
          <p:nvPr/>
        </p:nvSpPr>
        <p:spPr>
          <a:xfrm>
            <a:off x="1816100" y="8470900"/>
            <a:ext cx="4267200" cy="711200"/>
          </a:xfrm>
          <a:prstGeom prst="rect">
            <a:avLst/>
          </a:prstGeom>
        </p:spPr>
        <p:txBody>
          <a:bodyPr lIns="0" tIns="0" rIns="0" bIns="0" rtlCol="0" anchor="ctr"/>
          <a:lstStyle/>
          <a:p>
            <a:pPr lvl="0" algn="l">
              <a:lnSpc>
                <a:spcPct val="114539"/>
              </a:lnSpc>
            </a:pPr>
            <a:r>
              <a:rPr lang="en-US" altLang="ko-KR" sz="2000" u="none" strike="noStrike" spc="100" dirty="0">
                <a:solidFill>
                  <a:srgbClr val="00074E"/>
                </a:solidFill>
                <a:latin typeface="Pretendard Medium" panose="02000503000000020004" pitchFamily="2" charset="-127"/>
                <a:ea typeface="Pretendard Medium" panose="02000503000000020004" pitchFamily="2" charset="-127"/>
                <a:cs typeface="Pretendard Medium" panose="02000503000000020004" pitchFamily="2" charset="-127"/>
              </a:rPr>
              <a:t>Group C</a:t>
            </a:r>
          </a:p>
          <a:p>
            <a:pPr lvl="0" algn="l">
              <a:lnSpc>
                <a:spcPct val="114539"/>
              </a:lnSpc>
            </a:pPr>
            <a:r>
              <a:rPr lang="en-US"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202034916 </a:t>
            </a:r>
            <a:r>
              <a:rPr lang="en-US" altLang="ko-KR"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PARK SEONJUN</a:t>
            </a:r>
          </a:p>
          <a:p>
            <a:pPr lvl="0" algn="l">
              <a:lnSpc>
                <a:spcPct val="114539"/>
              </a:lnSpc>
            </a:pP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202234911</a:t>
            </a:r>
            <a:r>
              <a:rPr lang="ko-KR" altLang="en-US"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 </a:t>
            </a: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RHY</a:t>
            </a:r>
            <a:r>
              <a:rPr lang="en-US" altLang="ko-KR"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U</a:t>
            </a: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 YEONI</a:t>
            </a:r>
          </a:p>
          <a:p>
            <a:pPr lvl="0">
              <a:lnSpc>
                <a:spcPct val="114539"/>
              </a:lnSpc>
            </a:pPr>
            <a:r>
              <a:rPr lang="en-US"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202235118 JUNG SOYEON</a:t>
            </a:r>
          </a:p>
        </p:txBody>
      </p:sp>
      <p:sp>
        <p:nvSpPr>
          <p:cNvPr id="8" name="TextBox 8"/>
          <p:cNvSpPr txBox="1"/>
          <p:nvPr/>
        </p:nvSpPr>
        <p:spPr>
          <a:xfrm>
            <a:off x="16040100" y="9474200"/>
            <a:ext cx="1651000" cy="266700"/>
          </a:xfrm>
          <a:prstGeom prst="rect">
            <a:avLst/>
          </a:prstGeom>
        </p:spPr>
        <p:txBody>
          <a:bodyPr lIns="0" tIns="0" rIns="0" bIns="0" rtlCol="0" anchor="ctr"/>
          <a:lstStyle/>
          <a:p>
            <a:pPr lvl="0" algn="r">
              <a:lnSpc>
                <a:spcPct val="107899"/>
              </a:lnSpc>
            </a:pPr>
            <a:r>
              <a:rPr lang="en-US" sz="1500" b="0" i="0" u="none" strike="noStrike" spc="100">
                <a:solidFill>
                  <a:srgbClr val="FFFFFF"/>
                </a:solidFill>
                <a:latin typeface="Pretendard Regular"/>
              </a:rPr>
              <a:t>MIRI COMPANY</a:t>
            </a:r>
          </a:p>
        </p:txBody>
      </p:sp>
      <p:pic>
        <p:nvPicPr>
          <p:cNvPr id="9" name="Picture 9"/>
          <p:cNvPicPr>
            <a:picLocks noChangeAspect="1"/>
          </p:cNvPicPr>
          <p:nvPr/>
        </p:nvPicPr>
        <p:blipFill>
          <a:blip r:embed="rId5"/>
          <a:stretch>
            <a:fillRect/>
          </a:stretch>
        </p:blipFill>
        <p:spPr>
          <a:xfrm>
            <a:off x="16776700" y="8839200"/>
            <a:ext cx="444500" cy="406400"/>
          </a:xfrm>
          <a:prstGeom prst="rect">
            <a:avLst/>
          </a:prstGeom>
        </p:spPr>
      </p:pic>
      <p:sp>
        <p:nvSpPr>
          <p:cNvPr id="10" name="TextBox 10"/>
          <p:cNvSpPr txBox="1"/>
          <p:nvPr/>
        </p:nvSpPr>
        <p:spPr>
          <a:xfrm>
            <a:off x="1816100" y="3098800"/>
            <a:ext cx="12661900" cy="3175000"/>
          </a:xfrm>
          <a:prstGeom prst="rect">
            <a:avLst/>
          </a:prstGeom>
        </p:spPr>
        <p:txBody>
          <a:bodyPr lIns="0" tIns="0" rIns="0" bIns="0" rtlCol="0" anchor="ctr"/>
          <a:lstStyle/>
          <a:p>
            <a:pPr lvl="0" algn="l">
              <a:lnSpc>
                <a:spcPct val="91300"/>
              </a:lnSpc>
            </a:pPr>
            <a:r>
              <a:rPr lang="en-US" altLang="ko-KR" sz="10000" b="0" i="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Machine Learning T</a:t>
            </a:r>
            <a:r>
              <a:rPr lang="en-US" altLang="ko-KR" sz="10000"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erm Project Report</a:t>
            </a:r>
            <a:endParaRPr lang="ko-KR" sz="10000" b="0" i="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9687-71D9-17BD-3864-F882FF49F3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B1EE615-56B5-CF74-F09B-63E6D6920A05}"/>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0BAB0141-1494-D921-38D4-E886DD9F0F8C}"/>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82C15349-DBD6-3B67-3AA6-AF3210435643}"/>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6A35143E-2F17-7D58-8D82-D972384E5C91}"/>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1C806359-A9D3-CB7F-9508-EDC96ED070E1}"/>
              </a:ext>
            </a:extLst>
          </p:cNvPr>
          <p:cNvPicPr>
            <a:picLocks noChangeAspect="1"/>
          </p:cNvPicPr>
          <p:nvPr/>
        </p:nvPicPr>
        <p:blipFill>
          <a:blip r:embed="rId6"/>
          <a:stretch>
            <a:fillRect/>
          </a:stretch>
        </p:blipFill>
        <p:spPr>
          <a:xfrm>
            <a:off x="622300" y="5143500"/>
            <a:ext cx="17043400" cy="12700"/>
          </a:xfrm>
          <a:prstGeom prst="rect">
            <a:avLst/>
          </a:prstGeom>
        </p:spPr>
      </p:pic>
      <p:graphicFrame>
        <p:nvGraphicFramePr>
          <p:cNvPr id="13" name="표 12">
            <a:extLst>
              <a:ext uri="{FF2B5EF4-FFF2-40B4-BE49-F238E27FC236}">
                <a16:creationId xmlns:a16="http://schemas.microsoft.com/office/drawing/2014/main" id="{2317D534-16DE-9A03-B80F-68EC9DA1C91B}"/>
              </a:ext>
            </a:extLst>
          </p:cNvPr>
          <p:cNvGraphicFramePr>
            <a:graphicFrameLocks noGrp="1"/>
          </p:cNvGraphicFramePr>
          <p:nvPr>
            <p:extLst>
              <p:ext uri="{D42A27DB-BD31-4B8C-83A1-F6EECF244321}">
                <p14:modId xmlns:p14="http://schemas.microsoft.com/office/powerpoint/2010/main" val="1492766582"/>
              </p:ext>
            </p:extLst>
          </p:nvPr>
        </p:nvGraphicFramePr>
        <p:xfrm>
          <a:off x="9525000" y="4640535"/>
          <a:ext cx="6966856" cy="148336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00758437"/>
                    </a:ext>
                  </a:extLst>
                </a:gridCol>
                <a:gridCol w="1741714">
                  <a:extLst>
                    <a:ext uri="{9D8B030D-6E8A-4147-A177-3AD203B41FA5}">
                      <a16:colId xmlns:a16="http://schemas.microsoft.com/office/drawing/2014/main" val="2429264184"/>
                    </a:ext>
                  </a:extLst>
                </a:gridCol>
                <a:gridCol w="1741714">
                  <a:extLst>
                    <a:ext uri="{9D8B030D-6E8A-4147-A177-3AD203B41FA5}">
                      <a16:colId xmlns:a16="http://schemas.microsoft.com/office/drawing/2014/main" val="2252593951"/>
                    </a:ext>
                  </a:extLst>
                </a:gridCol>
                <a:gridCol w="1741714">
                  <a:extLst>
                    <a:ext uri="{9D8B030D-6E8A-4147-A177-3AD203B41FA5}">
                      <a16:colId xmlns:a16="http://schemas.microsoft.com/office/drawing/2014/main" val="2956206513"/>
                    </a:ext>
                  </a:extLst>
                </a:gridCol>
              </a:tblGrid>
              <a:tr h="370840">
                <a:tc>
                  <a:txBody>
                    <a:bodyPr/>
                    <a:lstStyle/>
                    <a:p>
                      <a:pPr latinLnBrk="1"/>
                      <a:r>
                        <a:rPr lang="en-US" altLang="ko-KR" b="0" dirty="0" err="1">
                          <a:solidFill>
                            <a:sysClr val="windowText" lastClr="000000"/>
                          </a:solidFill>
                        </a:rPr>
                        <a:t>userId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Weight1</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 2</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 3</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1566402"/>
                  </a:ext>
                </a:extLst>
              </a:tr>
              <a:tr h="370840">
                <a:tc>
                  <a:txBody>
                    <a:bodyPr/>
                    <a:lstStyle/>
                    <a:p>
                      <a:pPr latinLnBrk="1"/>
                      <a:r>
                        <a:rPr lang="en-US" altLang="ko-KR" b="0" dirty="0"/>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W11 </a:t>
                      </a:r>
                      <a:r>
                        <a:rPr lang="en-US" altLang="ko-KR" b="0" dirty="0">
                          <a:sym typeface="Wingdings" pitchFamily="2" charset="2"/>
                        </a:rPr>
                        <a:t> W’11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W12 </a:t>
                      </a:r>
                      <a:r>
                        <a:rPr lang="en-US" altLang="ko-KR" b="0" dirty="0">
                          <a:sym typeface="Wingdings" pitchFamily="2" charset="2"/>
                        </a:rPr>
                        <a:t> W’12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W13 </a:t>
                      </a:r>
                      <a:r>
                        <a:rPr lang="en-US" altLang="ko-KR" b="0" dirty="0">
                          <a:sym typeface="Wingdings" pitchFamily="2" charset="2"/>
                        </a:rPr>
                        <a:t> W’13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1130626"/>
                  </a:ext>
                </a:extLst>
              </a:tr>
              <a:tr h="370840">
                <a:tc>
                  <a:txBody>
                    <a:bodyPr/>
                    <a:lstStyle/>
                    <a:p>
                      <a:pPr latinLnBrk="1"/>
                      <a:r>
                        <a:rPr lang="en-US" altLang="ko-KR" b="0" dirty="0"/>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W21 </a:t>
                      </a:r>
                      <a:r>
                        <a:rPr lang="en-US" altLang="ko-KR" b="0" dirty="0">
                          <a:sym typeface="Wingdings" pitchFamily="2" charset="2"/>
                        </a:rPr>
                        <a:t> W’21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W22 </a:t>
                      </a:r>
                      <a:r>
                        <a:rPr lang="en-US" altLang="ko-KR" b="0" dirty="0">
                          <a:sym typeface="Wingdings" pitchFamily="2" charset="2"/>
                        </a:rPr>
                        <a:t> W’22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W23 </a:t>
                      </a:r>
                      <a:r>
                        <a:rPr lang="en-US" altLang="ko-KR" b="0" dirty="0">
                          <a:sym typeface="Wingdings" pitchFamily="2" charset="2"/>
                        </a:rPr>
                        <a:t> W’23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7964811"/>
                  </a:ext>
                </a:extLst>
              </a:tr>
              <a:tr h="370840">
                <a:tc>
                  <a:txBody>
                    <a:bodyPr/>
                    <a:lstStyle/>
                    <a:p>
                      <a:pPr latinLnBrk="1"/>
                      <a:r>
                        <a:rPr lang="en-US" altLang="ko-KR" b="0" dirty="0"/>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W31 </a:t>
                      </a:r>
                      <a:r>
                        <a:rPr lang="en-US" altLang="ko-KR" b="0" dirty="0">
                          <a:sym typeface="Wingdings" pitchFamily="2" charset="2"/>
                        </a:rPr>
                        <a:t> W’31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W32 </a:t>
                      </a:r>
                      <a:r>
                        <a:rPr lang="en-US" altLang="ko-KR" b="0" dirty="0">
                          <a:sym typeface="Wingdings" pitchFamily="2" charset="2"/>
                        </a:rPr>
                        <a:t> W’32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W33 </a:t>
                      </a:r>
                      <a:r>
                        <a:rPr lang="en-US" altLang="ko-KR" b="0" dirty="0">
                          <a:sym typeface="Wingdings" pitchFamily="2" charset="2"/>
                        </a:rPr>
                        <a:t> W’33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2557848"/>
                  </a:ext>
                </a:extLst>
              </a:tr>
            </a:tbl>
          </a:graphicData>
        </a:graphic>
      </p:graphicFrame>
      <p:pic>
        <p:nvPicPr>
          <p:cNvPr id="6" name="그림 5" descr="텍스트, 스크린샷, 폰트이(가) 표시된 사진&#10;&#10;AI 생성 콘텐츠는 정확하지 않을 수 있습니다.">
            <a:extLst>
              <a:ext uri="{FF2B5EF4-FFF2-40B4-BE49-F238E27FC236}">
                <a16:creationId xmlns:a16="http://schemas.microsoft.com/office/drawing/2014/main" id="{B5FC3CE1-CB09-7525-3F67-341982DB00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6144" y="4838700"/>
            <a:ext cx="6096000" cy="952500"/>
          </a:xfrm>
          <a:prstGeom prst="rect">
            <a:avLst/>
          </a:prstGeom>
        </p:spPr>
      </p:pic>
      <p:sp>
        <p:nvSpPr>
          <p:cNvPr id="7" name="직사각형 6">
            <a:extLst>
              <a:ext uri="{FF2B5EF4-FFF2-40B4-BE49-F238E27FC236}">
                <a16:creationId xmlns:a16="http://schemas.microsoft.com/office/drawing/2014/main" id="{A5B9FD5C-5C7E-F11E-B3DE-E0995498D973}"/>
              </a:ext>
            </a:extLst>
          </p:cNvPr>
          <p:cNvSpPr/>
          <p:nvPr/>
        </p:nvSpPr>
        <p:spPr>
          <a:xfrm>
            <a:off x="2113644" y="5478929"/>
            <a:ext cx="2895600" cy="30293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id="{D7039B59-96CB-49D3-DF28-1605B8703A53}"/>
              </a:ext>
            </a:extLst>
          </p:cNvPr>
          <p:cNvSpPr txBox="1"/>
          <p:nvPr/>
        </p:nvSpPr>
        <p:spPr>
          <a:xfrm>
            <a:off x="1796144" y="6550092"/>
            <a:ext cx="6509656" cy="400110"/>
          </a:xfrm>
          <a:prstGeom prst="rect">
            <a:avLst/>
          </a:prstGeom>
          <a:noFill/>
        </p:spPr>
        <p:txBody>
          <a:bodyPr wrap="square" rtlCol="0">
            <a:spAutoFit/>
          </a:bodyPr>
          <a:lstStyle/>
          <a:p>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10 times observed pattern  vs 1 time observed pattern</a:t>
            </a:r>
            <a:endParaRPr kumimoji="1" lang="ko-KR" altLang="en-US" sz="2000"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1" name="TextBox 10">
            <a:extLst>
              <a:ext uri="{FF2B5EF4-FFF2-40B4-BE49-F238E27FC236}">
                <a16:creationId xmlns:a16="http://schemas.microsoft.com/office/drawing/2014/main" id="{B10CDADF-3E6D-87DB-1CED-198DA39A4DA9}"/>
              </a:ext>
            </a:extLst>
          </p:cNvPr>
          <p:cNvSpPr txBox="1"/>
          <p:nvPr/>
        </p:nvSpPr>
        <p:spPr>
          <a:xfrm>
            <a:off x="1796144" y="6084420"/>
            <a:ext cx="2971800" cy="400110"/>
          </a:xfrm>
          <a:prstGeom prst="rect">
            <a:avLst/>
          </a:prstGeom>
          <a:noFill/>
        </p:spPr>
        <p:txBody>
          <a:bodyPr wrap="square" rtlCol="0">
            <a:spAutoFit/>
          </a:bodyPr>
          <a:lstStyle/>
          <a:p>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Which is more reliable?</a:t>
            </a:r>
            <a:endParaRPr kumimoji="1" lang="ko-KR" altLang="en-US" sz="2000"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2" name="TextBox 11">
            <a:extLst>
              <a:ext uri="{FF2B5EF4-FFF2-40B4-BE49-F238E27FC236}">
                <a16:creationId xmlns:a16="http://schemas.microsoft.com/office/drawing/2014/main" id="{C3E77404-2A2F-4F92-3812-B86240990F9D}"/>
              </a:ext>
            </a:extLst>
          </p:cNvPr>
          <p:cNvSpPr txBox="1"/>
          <p:nvPr/>
        </p:nvSpPr>
        <p:spPr>
          <a:xfrm>
            <a:off x="9525000" y="3917696"/>
            <a:ext cx="2743200" cy="400110"/>
          </a:xfrm>
          <a:prstGeom prst="rect">
            <a:avLst/>
          </a:prstGeom>
          <a:noFill/>
        </p:spPr>
        <p:txBody>
          <a:bodyPr wrap="square" rtlCol="0">
            <a:spAutoFit/>
          </a:bodyPr>
          <a:lstStyle/>
          <a:p>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Avoid outlier sample</a:t>
            </a:r>
            <a:endParaRPr kumimoji="1" lang="ko-KR" altLang="en-US" sz="2000"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Tree>
    <p:extLst>
      <p:ext uri="{BB962C8B-B14F-4D97-AF65-F5344CB8AC3E}">
        <p14:creationId xmlns:p14="http://schemas.microsoft.com/office/powerpoint/2010/main" val="102185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09FC-52EC-DBB4-B85F-6F716358E5E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E31F5A7-D096-00A4-29A0-B65FD98C2629}"/>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41203553-D755-3B18-61D2-C88855B666B7}"/>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DF4AF095-1C87-2A31-6B3A-8A967A65CDD3}"/>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5F2C8EF4-8A4F-D181-5480-8E87FF6AC6E0}"/>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99A42E77-7EDC-620F-60E4-4B134CC66094}"/>
              </a:ext>
            </a:extLst>
          </p:cNvPr>
          <p:cNvPicPr>
            <a:picLocks noChangeAspect="1"/>
          </p:cNvPicPr>
          <p:nvPr/>
        </p:nvPicPr>
        <p:blipFill>
          <a:blip r:embed="rId6"/>
          <a:stretch>
            <a:fillRect/>
          </a:stretch>
        </p:blipFill>
        <p:spPr>
          <a:xfrm>
            <a:off x="622300" y="5143500"/>
            <a:ext cx="17043400" cy="12700"/>
          </a:xfrm>
          <a:prstGeom prst="rect">
            <a:avLst/>
          </a:prstGeom>
        </p:spPr>
      </p:pic>
      <p:graphicFrame>
        <p:nvGraphicFramePr>
          <p:cNvPr id="6" name="표 5">
            <a:extLst>
              <a:ext uri="{FF2B5EF4-FFF2-40B4-BE49-F238E27FC236}">
                <a16:creationId xmlns:a16="http://schemas.microsoft.com/office/drawing/2014/main" id="{8C08DA4D-2B4C-C9D1-1E02-BE9D9FA54C29}"/>
              </a:ext>
            </a:extLst>
          </p:cNvPr>
          <p:cNvGraphicFramePr>
            <a:graphicFrameLocks noGrp="1"/>
          </p:cNvGraphicFramePr>
          <p:nvPr>
            <p:extLst>
              <p:ext uri="{D42A27DB-BD31-4B8C-83A1-F6EECF244321}">
                <p14:modId xmlns:p14="http://schemas.microsoft.com/office/powerpoint/2010/main" val="1538682701"/>
              </p:ext>
            </p:extLst>
          </p:nvPr>
        </p:nvGraphicFramePr>
        <p:xfrm>
          <a:off x="4267202" y="4798060"/>
          <a:ext cx="12191998" cy="40792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00758437"/>
                    </a:ext>
                  </a:extLst>
                </a:gridCol>
                <a:gridCol w="1741714">
                  <a:extLst>
                    <a:ext uri="{9D8B030D-6E8A-4147-A177-3AD203B41FA5}">
                      <a16:colId xmlns:a16="http://schemas.microsoft.com/office/drawing/2014/main" val="698149076"/>
                    </a:ext>
                  </a:extLst>
                </a:gridCol>
                <a:gridCol w="1741714">
                  <a:extLst>
                    <a:ext uri="{9D8B030D-6E8A-4147-A177-3AD203B41FA5}">
                      <a16:colId xmlns:a16="http://schemas.microsoft.com/office/drawing/2014/main" val="2429264184"/>
                    </a:ext>
                  </a:extLst>
                </a:gridCol>
                <a:gridCol w="1741714">
                  <a:extLst>
                    <a:ext uri="{9D8B030D-6E8A-4147-A177-3AD203B41FA5}">
                      <a16:colId xmlns:a16="http://schemas.microsoft.com/office/drawing/2014/main" val="2252593951"/>
                    </a:ext>
                  </a:extLst>
                </a:gridCol>
                <a:gridCol w="1741714">
                  <a:extLst>
                    <a:ext uri="{9D8B030D-6E8A-4147-A177-3AD203B41FA5}">
                      <a16:colId xmlns:a16="http://schemas.microsoft.com/office/drawing/2014/main" val="2956206513"/>
                    </a:ext>
                  </a:extLst>
                </a:gridCol>
                <a:gridCol w="1741714">
                  <a:extLst>
                    <a:ext uri="{9D8B030D-6E8A-4147-A177-3AD203B41FA5}">
                      <a16:colId xmlns:a16="http://schemas.microsoft.com/office/drawing/2014/main" val="3291929928"/>
                    </a:ext>
                  </a:extLst>
                </a:gridCol>
                <a:gridCol w="1741714">
                  <a:extLst>
                    <a:ext uri="{9D8B030D-6E8A-4147-A177-3AD203B41FA5}">
                      <a16:colId xmlns:a16="http://schemas.microsoft.com/office/drawing/2014/main" val="2386769780"/>
                    </a:ext>
                  </a:extLst>
                </a:gridCol>
              </a:tblGrid>
              <a:tr h="370840">
                <a:tc>
                  <a:txBody>
                    <a:bodyPr/>
                    <a:lstStyle/>
                    <a:p>
                      <a:pPr latinLnBrk="1"/>
                      <a:r>
                        <a:rPr lang="en-US" altLang="ko-KR" b="0" i="0" dirty="0" err="1">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userId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err="1">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itemId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feature1</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feature2</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feature3</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Rating</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Recommend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66402"/>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1130626"/>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07964811"/>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557848"/>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61112426"/>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3195375"/>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24724411"/>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1063758"/>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094560"/>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89485379"/>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16935"/>
                  </a:ext>
                </a:extLst>
              </a:tr>
            </a:tbl>
          </a:graphicData>
        </a:graphic>
      </p:graphicFrame>
      <p:sp>
        <p:nvSpPr>
          <p:cNvPr id="11" name="TextBox 10">
            <a:extLst>
              <a:ext uri="{FF2B5EF4-FFF2-40B4-BE49-F238E27FC236}">
                <a16:creationId xmlns:a16="http://schemas.microsoft.com/office/drawing/2014/main" id="{367E373D-C9B1-94B5-6A17-94798B242254}"/>
              </a:ext>
            </a:extLst>
          </p:cNvPr>
          <p:cNvSpPr txBox="1"/>
          <p:nvPr/>
        </p:nvSpPr>
        <p:spPr>
          <a:xfrm>
            <a:off x="3829050" y="7048500"/>
            <a:ext cx="285750" cy="381000"/>
          </a:xfrm>
          <a:prstGeom prst="rect">
            <a:avLst/>
          </a:prstGeom>
          <a:noFill/>
        </p:spPr>
        <p:txBody>
          <a:bodyPr wrap="square" rtlCol="0">
            <a:spAutoFit/>
          </a:bodyPr>
          <a:lstStyle/>
          <a:p>
            <a:r>
              <a:rPr kumimoji="1" lang="en-US" altLang="ko-KR" dirty="0">
                <a:solidFill>
                  <a:srgbClr val="FF0000"/>
                </a:solidFill>
              </a:rPr>
              <a:t>V</a:t>
            </a:r>
            <a:endParaRPr kumimoji="1" lang="ko-KR" altLang="en-US" dirty="0">
              <a:solidFill>
                <a:srgbClr val="FF0000"/>
              </a:solidFill>
            </a:endParaRPr>
          </a:p>
        </p:txBody>
      </p:sp>
      <p:sp>
        <p:nvSpPr>
          <p:cNvPr id="32" name="TextBox 31">
            <a:extLst>
              <a:ext uri="{FF2B5EF4-FFF2-40B4-BE49-F238E27FC236}">
                <a16:creationId xmlns:a16="http://schemas.microsoft.com/office/drawing/2014/main" id="{96B42D5F-8852-1E1C-EACF-52DF9629FD50}"/>
              </a:ext>
            </a:extLst>
          </p:cNvPr>
          <p:cNvSpPr txBox="1"/>
          <p:nvPr/>
        </p:nvSpPr>
        <p:spPr>
          <a:xfrm>
            <a:off x="8763000" y="1597300"/>
            <a:ext cx="2832100"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User2 and User1 = 70%</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34" name="TextBox 33">
            <a:extLst>
              <a:ext uri="{FF2B5EF4-FFF2-40B4-BE49-F238E27FC236}">
                <a16:creationId xmlns:a16="http://schemas.microsoft.com/office/drawing/2014/main" id="{4941C782-303A-87A2-291B-C5FE10997388}"/>
              </a:ext>
            </a:extLst>
          </p:cNvPr>
          <p:cNvSpPr txBox="1"/>
          <p:nvPr/>
        </p:nvSpPr>
        <p:spPr>
          <a:xfrm>
            <a:off x="8763000" y="2107168"/>
            <a:ext cx="2832100"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User2 and User3 = 70%</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35" name="오른쪽 화살표[R] 34">
            <a:extLst>
              <a:ext uri="{FF2B5EF4-FFF2-40B4-BE49-F238E27FC236}">
                <a16:creationId xmlns:a16="http://schemas.microsoft.com/office/drawing/2014/main" id="{7047DFAD-B516-F046-FB24-F4CB141BEE8C}"/>
              </a:ext>
            </a:extLst>
          </p:cNvPr>
          <p:cNvSpPr/>
          <p:nvPr/>
        </p:nvSpPr>
        <p:spPr>
          <a:xfrm>
            <a:off x="11734800" y="1756566"/>
            <a:ext cx="1447800" cy="415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6153EA29-9883-CCA2-8A7A-CE148E4A4ACE}"/>
              </a:ext>
            </a:extLst>
          </p:cNvPr>
          <p:cNvSpPr txBox="1"/>
          <p:nvPr/>
        </p:nvSpPr>
        <p:spPr>
          <a:xfrm>
            <a:off x="13366750" y="1786964"/>
            <a:ext cx="1720850"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User1 &gt; User3</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37" name="TextBox 36">
            <a:extLst>
              <a:ext uri="{FF2B5EF4-FFF2-40B4-BE49-F238E27FC236}">
                <a16:creationId xmlns:a16="http://schemas.microsoft.com/office/drawing/2014/main" id="{B1E38111-2A36-3212-173E-77F6BCC06FD8}"/>
              </a:ext>
            </a:extLst>
          </p:cNvPr>
          <p:cNvSpPr txBox="1"/>
          <p:nvPr/>
        </p:nvSpPr>
        <p:spPr>
          <a:xfrm>
            <a:off x="10950574" y="2619277"/>
            <a:ext cx="3603626"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More occurrence is more reliable</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39" name="그림 38" descr="텍스트, 스크린샷, 폰트이(가) 표시된 사진&#10;&#10;AI 생성 콘텐츠는 정확하지 않을 수 있습니다.">
            <a:extLst>
              <a:ext uri="{FF2B5EF4-FFF2-40B4-BE49-F238E27FC236}">
                <a16:creationId xmlns:a16="http://schemas.microsoft.com/office/drawing/2014/main" id="{74934977-9D9B-5E4D-6A8C-65F5CF073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0" y="2156296"/>
            <a:ext cx="7772400" cy="2282371"/>
          </a:xfrm>
          <a:prstGeom prst="rect">
            <a:avLst/>
          </a:prstGeom>
        </p:spPr>
      </p:pic>
      <p:sp>
        <p:nvSpPr>
          <p:cNvPr id="40" name="직사각형 39">
            <a:extLst>
              <a:ext uri="{FF2B5EF4-FFF2-40B4-BE49-F238E27FC236}">
                <a16:creationId xmlns:a16="http://schemas.microsoft.com/office/drawing/2014/main" id="{450D03BF-BF15-DD8F-F2E4-7775E7599C41}"/>
              </a:ext>
            </a:extLst>
          </p:cNvPr>
          <p:cNvSpPr/>
          <p:nvPr/>
        </p:nvSpPr>
        <p:spPr>
          <a:xfrm>
            <a:off x="1117600" y="3502496"/>
            <a:ext cx="7416800" cy="28285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CD8CD7AA-4865-F65D-FC55-473C65DD28D7}"/>
              </a:ext>
            </a:extLst>
          </p:cNvPr>
          <p:cNvSpPr txBox="1"/>
          <p:nvPr/>
        </p:nvSpPr>
        <p:spPr>
          <a:xfrm>
            <a:off x="14986000" y="1781966"/>
            <a:ext cx="1295400"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(Similarity)</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직사각형 8">
            <a:extLst>
              <a:ext uri="{FF2B5EF4-FFF2-40B4-BE49-F238E27FC236}">
                <a16:creationId xmlns:a16="http://schemas.microsoft.com/office/drawing/2014/main" id="{B857FF5A-F0BD-D93A-4B73-487D01D15A4C}"/>
              </a:ext>
            </a:extLst>
          </p:cNvPr>
          <p:cNvSpPr/>
          <p:nvPr/>
        </p:nvSpPr>
        <p:spPr>
          <a:xfrm>
            <a:off x="4267202" y="6972300"/>
            <a:ext cx="3505198" cy="381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91C94DCA-CBC1-7AE0-EBDC-7AB4E734AB6A}"/>
              </a:ext>
            </a:extLst>
          </p:cNvPr>
          <p:cNvSpPr/>
          <p:nvPr/>
        </p:nvSpPr>
        <p:spPr>
          <a:xfrm>
            <a:off x="4267200" y="6286500"/>
            <a:ext cx="3505198" cy="381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868DEFD9-008C-B89D-84F3-79E3E6E149DE}"/>
              </a:ext>
            </a:extLst>
          </p:cNvPr>
          <p:cNvSpPr/>
          <p:nvPr/>
        </p:nvSpPr>
        <p:spPr>
          <a:xfrm>
            <a:off x="4267200" y="5524500"/>
            <a:ext cx="3505198" cy="381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65F81D40-290A-8834-C894-1A03B52CC86E}"/>
              </a:ext>
            </a:extLst>
          </p:cNvPr>
          <p:cNvSpPr/>
          <p:nvPr/>
        </p:nvSpPr>
        <p:spPr>
          <a:xfrm>
            <a:off x="4267200" y="8115300"/>
            <a:ext cx="3505198" cy="381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5131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9" grpId="1" animBg="1"/>
      <p:bldP spid="12" grpId="0" animBg="1"/>
      <p:bldP spid="12" grpId="1" animBg="1"/>
      <p:bldP spid="13" grpId="0" animBg="1"/>
      <p:bldP spid="13" grpId="1"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DF0D7-0E5D-11EE-192A-6453F56FE4E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79BA158-029B-2106-9408-CB164F606CF4}"/>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B380EDEC-2864-4073-F399-B8854D341775}"/>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87F870AC-C90C-E040-CA90-954B6A1C3176}"/>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09E498DE-81CC-3D9B-5E20-6EE8748ABE18}"/>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90AD6D94-EE6B-E686-2333-C87429EA9CE7}"/>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12" name="그림 11" descr="텍스트, 스크린샷, 폰트이(가) 표시된 사진&#10;&#10;AI 생성 콘텐츠는 정확하지 않을 수 있습니다.">
            <a:extLst>
              <a:ext uri="{FF2B5EF4-FFF2-40B4-BE49-F238E27FC236}">
                <a16:creationId xmlns:a16="http://schemas.microsoft.com/office/drawing/2014/main" id="{00657D32-3274-2B19-2B00-3CB0D7A6D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650" y="3225938"/>
            <a:ext cx="5156200" cy="2311400"/>
          </a:xfrm>
          <a:prstGeom prst="rect">
            <a:avLst/>
          </a:prstGeom>
        </p:spPr>
      </p:pic>
      <p:sp>
        <p:nvSpPr>
          <p:cNvPr id="14" name="직사각형 13">
            <a:extLst>
              <a:ext uri="{FF2B5EF4-FFF2-40B4-BE49-F238E27FC236}">
                <a16:creationId xmlns:a16="http://schemas.microsoft.com/office/drawing/2014/main" id="{B7E0D82E-2B91-CE8C-B766-946DEA11E1A6}"/>
              </a:ext>
            </a:extLst>
          </p:cNvPr>
          <p:cNvSpPr/>
          <p:nvPr/>
        </p:nvSpPr>
        <p:spPr>
          <a:xfrm>
            <a:off x="2536232" y="5015922"/>
            <a:ext cx="4518617" cy="52141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TextBox 14">
            <a:extLst>
              <a:ext uri="{FF2B5EF4-FFF2-40B4-BE49-F238E27FC236}">
                <a16:creationId xmlns:a16="http://schemas.microsoft.com/office/drawing/2014/main" id="{6AB7D954-624E-7D84-5A55-5B0EA7696EC9}"/>
              </a:ext>
            </a:extLst>
          </p:cNvPr>
          <p:cNvSpPr txBox="1"/>
          <p:nvPr/>
        </p:nvSpPr>
        <p:spPr>
          <a:xfrm>
            <a:off x="2533650" y="6119513"/>
            <a:ext cx="4781550" cy="923330"/>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rho: </a:t>
            </a:r>
            <a:r>
              <a:rPr lang="en" altLang="ko-KR" dirty="0">
                <a:latin typeface="Pretendard" panose="02000503000000020004" pitchFamily="2" charset="-127"/>
                <a:ea typeface="Pretendard" panose="02000503000000020004" pitchFamily="2" charset="-127"/>
                <a:cs typeface="Pretendard" panose="02000503000000020004" pitchFamily="2" charset="-127"/>
              </a:rPr>
              <a:t>“Do people like me </a:t>
            </a:r>
            <a:r>
              <a:rPr lang="en" altLang="ko-KR" b="1" dirty="0">
                <a:latin typeface="Pretendard" panose="02000503000000020004" pitchFamily="2" charset="-127"/>
                <a:ea typeface="Pretendard" panose="02000503000000020004" pitchFamily="2" charset="-127"/>
                <a:cs typeface="Pretendard" panose="02000503000000020004" pitchFamily="2" charset="-127"/>
              </a:rPr>
              <a:t>tend to recommend this item?</a:t>
            </a:r>
            <a:r>
              <a:rPr lang="en" altLang="ko-KR" dirty="0">
                <a:latin typeface="Pretendard" panose="02000503000000020004" pitchFamily="2" charset="-127"/>
                <a:ea typeface="Pretendard" panose="02000503000000020004" pitchFamily="2" charset="-127"/>
                <a:cs typeface="Pretendard" panose="02000503000000020004" pitchFamily="2" charset="-127"/>
              </a:rPr>
              <a:t>” — weighted more by how similar they are to me.</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E2EEB3A5-C950-53B5-DFF5-1474E15D80E6}"/>
              </a:ext>
            </a:extLst>
          </p:cNvPr>
          <p:cNvSpPr txBox="1"/>
          <p:nvPr/>
        </p:nvSpPr>
        <p:spPr>
          <a:xfrm>
            <a:off x="2533650" y="7217032"/>
            <a:ext cx="4781550" cy="923330"/>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delta: </a:t>
            </a:r>
            <a:r>
              <a:rPr lang="en" altLang="ko-KR" dirty="0">
                <a:latin typeface="Pretendard" panose="02000503000000020004" pitchFamily="2" charset="-127"/>
                <a:ea typeface="Pretendard" panose="02000503000000020004" pitchFamily="2" charset="-127"/>
                <a:cs typeface="Pretendard" panose="02000503000000020004" pitchFamily="2" charset="-127"/>
              </a:rPr>
              <a:t>“Do people like me </a:t>
            </a:r>
            <a:r>
              <a:rPr lang="en" altLang="ko-KR" b="1" dirty="0">
                <a:latin typeface="Pretendard" panose="02000503000000020004" pitchFamily="2" charset="-127"/>
                <a:ea typeface="Pretendard" panose="02000503000000020004" pitchFamily="2" charset="-127"/>
                <a:cs typeface="Pretendard" panose="02000503000000020004" pitchFamily="2" charset="-127"/>
              </a:rPr>
              <a:t>rate this item above or below their usual?</a:t>
            </a:r>
            <a:r>
              <a:rPr lang="en" altLang="ko-KR" dirty="0">
                <a:latin typeface="Pretendard" panose="02000503000000020004" pitchFamily="2" charset="-127"/>
                <a:ea typeface="Pretendard" panose="02000503000000020004" pitchFamily="2" charset="-127"/>
                <a:cs typeface="Pretendard" panose="02000503000000020004" pitchFamily="2" charset="-127"/>
              </a:rPr>
              <a:t>” — averaged with more weight for closer matches.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5" name="TextBox 24">
            <a:extLst>
              <a:ext uri="{FF2B5EF4-FFF2-40B4-BE49-F238E27FC236}">
                <a16:creationId xmlns:a16="http://schemas.microsoft.com/office/drawing/2014/main" id="{7EBAECF8-ACB3-27F1-780B-2440D8201C66}"/>
              </a:ext>
            </a:extLst>
          </p:cNvPr>
          <p:cNvSpPr txBox="1"/>
          <p:nvPr/>
        </p:nvSpPr>
        <p:spPr>
          <a:xfrm>
            <a:off x="5162550" y="2449652"/>
            <a:ext cx="3581400" cy="369332"/>
          </a:xfrm>
          <a:prstGeom prst="rect">
            <a:avLst/>
          </a:prstGeom>
          <a:noFill/>
        </p:spPr>
        <p:txBody>
          <a:bodyPr wrap="square" rtlCol="0">
            <a:spAutoFit/>
          </a:bodyPr>
          <a:lstStyle/>
          <a:p>
            <a:r>
              <a:rPr kumimoji="1" lang="en-US" altLang="ko-KR" dirty="0"/>
              <a:t>Higher similarity more reflected</a:t>
            </a:r>
            <a:endParaRPr kumimoji="1" lang="ko-KR" altLang="en-US" dirty="0"/>
          </a:p>
        </p:txBody>
      </p:sp>
      <p:sp>
        <p:nvSpPr>
          <p:cNvPr id="31" name="타원 30">
            <a:extLst>
              <a:ext uri="{FF2B5EF4-FFF2-40B4-BE49-F238E27FC236}">
                <a16:creationId xmlns:a16="http://schemas.microsoft.com/office/drawing/2014/main" id="{976F339B-26A7-1BC4-6DC3-073D17FA5A69}"/>
              </a:ext>
            </a:extLst>
          </p:cNvPr>
          <p:cNvSpPr/>
          <p:nvPr/>
        </p:nvSpPr>
        <p:spPr>
          <a:xfrm>
            <a:off x="3930650" y="3854312"/>
            <a:ext cx="241300" cy="36675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3" name="타원 32">
            <a:extLst>
              <a:ext uri="{FF2B5EF4-FFF2-40B4-BE49-F238E27FC236}">
                <a16:creationId xmlns:a16="http://schemas.microsoft.com/office/drawing/2014/main" id="{95DE75FD-4B03-9206-FD41-7DE975925D2E}"/>
              </a:ext>
            </a:extLst>
          </p:cNvPr>
          <p:cNvSpPr/>
          <p:nvPr/>
        </p:nvSpPr>
        <p:spPr>
          <a:xfrm>
            <a:off x="4267200" y="4548149"/>
            <a:ext cx="304800" cy="36675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5" name="직선 연결선[R] 34">
            <a:extLst>
              <a:ext uri="{FF2B5EF4-FFF2-40B4-BE49-F238E27FC236}">
                <a16:creationId xmlns:a16="http://schemas.microsoft.com/office/drawing/2014/main" id="{0004B2FE-D1A9-414F-1FB0-E573AF33BF18}"/>
              </a:ext>
            </a:extLst>
          </p:cNvPr>
          <p:cNvCxnSpPr/>
          <p:nvPr/>
        </p:nvCxnSpPr>
        <p:spPr>
          <a:xfrm flipV="1">
            <a:off x="4171950" y="2818984"/>
            <a:ext cx="1390650" cy="1035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30E4AA44-1872-2843-1F71-1F1C5279EC74}"/>
              </a:ext>
            </a:extLst>
          </p:cNvPr>
          <p:cNvCxnSpPr/>
          <p:nvPr/>
        </p:nvCxnSpPr>
        <p:spPr>
          <a:xfrm flipV="1">
            <a:off x="4572000" y="2818984"/>
            <a:ext cx="990600" cy="1729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19739D5-5787-6C87-7393-50A0FA17C984}"/>
              </a:ext>
            </a:extLst>
          </p:cNvPr>
          <p:cNvSpPr txBox="1"/>
          <p:nvPr/>
        </p:nvSpPr>
        <p:spPr>
          <a:xfrm>
            <a:off x="2533650" y="8314551"/>
            <a:ext cx="4518616"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r0_v: “How</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does</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this</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person</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like</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this</a:t>
            </a:r>
            <a:r>
              <a:rPr kumimoji="1" lang="ko-KR" altLang="en-US"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dirty="0">
                <a:latin typeface="Pretendard" panose="02000503000000020004" pitchFamily="2" charset="-127"/>
                <a:ea typeface="Pretendard" panose="02000503000000020004" pitchFamily="2" charset="-127"/>
                <a:cs typeface="Pretendard" panose="02000503000000020004" pitchFamily="2" charset="-127"/>
              </a:rPr>
              <a:t>item</a:t>
            </a:r>
          </a:p>
        </p:txBody>
      </p:sp>
      <p:sp>
        <p:nvSpPr>
          <p:cNvPr id="41" name="더하기 40">
            <a:extLst>
              <a:ext uri="{FF2B5EF4-FFF2-40B4-BE49-F238E27FC236}">
                <a16:creationId xmlns:a16="http://schemas.microsoft.com/office/drawing/2014/main" id="{37BD38C1-C9B1-7D98-51C3-8CE4ADFD54D2}"/>
              </a:ext>
            </a:extLst>
          </p:cNvPr>
          <p:cNvSpPr/>
          <p:nvPr/>
        </p:nvSpPr>
        <p:spPr>
          <a:xfrm>
            <a:off x="7315200" y="7042843"/>
            <a:ext cx="876300" cy="796330"/>
          </a:xfrm>
          <a:prstGeom prst="mathPlus">
            <a:avLst/>
          </a:prstGeom>
          <a:solidFill>
            <a:srgbClr val="4A5B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63CB2321-B6D9-C3B1-E77C-3C3D7871496A}"/>
              </a:ext>
            </a:extLst>
          </p:cNvPr>
          <p:cNvSpPr txBox="1"/>
          <p:nvPr/>
        </p:nvSpPr>
        <p:spPr>
          <a:xfrm>
            <a:off x="8686800" y="7124700"/>
            <a:ext cx="2800350" cy="646331"/>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Actual recommendation for each neighbor</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4" name="TextBox 43">
            <a:extLst>
              <a:ext uri="{FF2B5EF4-FFF2-40B4-BE49-F238E27FC236}">
                <a16:creationId xmlns:a16="http://schemas.microsoft.com/office/drawing/2014/main" id="{E0FD397A-B917-2894-0872-A02D4A98D805}"/>
              </a:ext>
            </a:extLst>
          </p:cNvPr>
          <p:cNvSpPr txBox="1"/>
          <p:nvPr/>
        </p:nvSpPr>
        <p:spPr>
          <a:xfrm>
            <a:off x="12954000" y="7288768"/>
            <a:ext cx="3048000"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Recommendation Classifier</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6" name="오른쪽 화살표[R] 45">
            <a:extLst>
              <a:ext uri="{FF2B5EF4-FFF2-40B4-BE49-F238E27FC236}">
                <a16:creationId xmlns:a16="http://schemas.microsoft.com/office/drawing/2014/main" id="{F003C45E-350C-128B-D14E-226BA7FB3EB7}"/>
              </a:ext>
            </a:extLst>
          </p:cNvPr>
          <p:cNvSpPr/>
          <p:nvPr/>
        </p:nvSpPr>
        <p:spPr>
          <a:xfrm>
            <a:off x="11506200" y="7217032"/>
            <a:ext cx="1009650" cy="461665"/>
          </a:xfrm>
          <a:prstGeom prst="rightArrow">
            <a:avLst/>
          </a:prstGeom>
          <a:solidFill>
            <a:srgbClr val="4A5BA3"/>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42851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animBg="1"/>
      <p:bldP spid="33" grpId="0" animBg="1"/>
      <p:bldP spid="41" grpId="0" animBg="1"/>
      <p:bldP spid="43" grpId="0"/>
      <p:bldP spid="44"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13026-00EC-C147-6D95-B1B0C5D7428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6C0EA58-067B-543C-EFC9-5ACDF7C5BE14}"/>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C87F4C8-3670-FBF5-BFDA-EC4AE13BC773}"/>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A59261BE-849A-4A91-2D76-A50AA7206E22}"/>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5B1A0744-488D-73F7-B64C-2C79706597DC}"/>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Test Score</a:t>
            </a:r>
          </a:p>
        </p:txBody>
      </p:sp>
      <p:pic>
        <p:nvPicPr>
          <p:cNvPr id="10" name="Picture 10">
            <a:extLst>
              <a:ext uri="{FF2B5EF4-FFF2-40B4-BE49-F238E27FC236}">
                <a16:creationId xmlns:a16="http://schemas.microsoft.com/office/drawing/2014/main" id="{02FEA441-FCD3-4A5F-0036-0C7C45CBF55B}"/>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7" name="그림 6" descr="텍스트, 스크린샷, 폰트, 번호이(가) 표시된 사진&#10;&#10;AI 생성 콘텐츠는 정확하지 않을 수 있습니다.">
            <a:extLst>
              <a:ext uri="{FF2B5EF4-FFF2-40B4-BE49-F238E27FC236}">
                <a16:creationId xmlns:a16="http://schemas.microsoft.com/office/drawing/2014/main" id="{531F769B-5D0B-8CFA-ACD0-5B658BF926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650" y="4214463"/>
            <a:ext cx="7772400" cy="1445322"/>
          </a:xfrm>
          <a:prstGeom prst="rect">
            <a:avLst/>
          </a:prstGeom>
        </p:spPr>
      </p:pic>
      <p:sp>
        <p:nvSpPr>
          <p:cNvPr id="8" name="TextBox 7">
            <a:extLst>
              <a:ext uri="{FF2B5EF4-FFF2-40B4-BE49-F238E27FC236}">
                <a16:creationId xmlns:a16="http://schemas.microsoft.com/office/drawing/2014/main" id="{F4F39CC5-0636-062E-6B40-A79EEE21584D}"/>
              </a:ext>
            </a:extLst>
          </p:cNvPr>
          <p:cNvSpPr txBox="1"/>
          <p:nvPr/>
        </p:nvSpPr>
        <p:spPr>
          <a:xfrm>
            <a:off x="2533650" y="3695700"/>
            <a:ext cx="2133600"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User-Based CF</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Tree>
    <p:extLst>
      <p:ext uri="{BB962C8B-B14F-4D97-AF65-F5344CB8AC3E}">
        <p14:creationId xmlns:p14="http://schemas.microsoft.com/office/powerpoint/2010/main" val="145027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118F-9F2A-1E11-7A43-6DB6D246652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6652EC1-7022-257A-2FF1-E36B4217F853}"/>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9AD2936F-267E-248C-DF7B-8B0C78A23C5E}"/>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8BCB134C-6ECE-395E-AF61-781CEB0241EE}"/>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70F06037-9087-AA2E-04E6-CD01D733D311}"/>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Walk Through</a:t>
            </a:r>
          </a:p>
          <a:p>
            <a:pPr lvl="0" algn="ctr">
              <a:lnSpc>
                <a:spcPct val="107899"/>
              </a:lnSpc>
            </a:pPr>
            <a:r>
              <a:rPr lang="en-US" altLang="ko-KR" sz="1900" spc="100" dirty="0">
                <a:solidFill>
                  <a:srgbClr val="FFFFFF"/>
                </a:solidFill>
                <a:latin typeface="Pretendard Medium"/>
              </a:rPr>
              <a:t>Content-Based </a:t>
            </a:r>
          </a:p>
        </p:txBody>
      </p:sp>
      <p:pic>
        <p:nvPicPr>
          <p:cNvPr id="10" name="Picture 10">
            <a:extLst>
              <a:ext uri="{FF2B5EF4-FFF2-40B4-BE49-F238E27FC236}">
                <a16:creationId xmlns:a16="http://schemas.microsoft.com/office/drawing/2014/main" id="{02C88B84-3616-089E-63DC-D11E8D10F1AF}"/>
              </a:ext>
            </a:extLst>
          </p:cNvPr>
          <p:cNvPicPr>
            <a:picLocks noChangeAspect="1"/>
          </p:cNvPicPr>
          <p:nvPr/>
        </p:nvPicPr>
        <p:blipFill>
          <a:blip r:embed="rId6"/>
          <a:stretch>
            <a:fillRect/>
          </a:stretch>
        </p:blipFill>
        <p:spPr>
          <a:xfrm>
            <a:off x="622300" y="5143500"/>
            <a:ext cx="17043400" cy="12700"/>
          </a:xfrm>
          <a:prstGeom prst="rect">
            <a:avLst/>
          </a:prstGeom>
        </p:spPr>
      </p:pic>
      <p:sp>
        <p:nvSpPr>
          <p:cNvPr id="13" name="TextBox 12">
            <a:extLst>
              <a:ext uri="{FF2B5EF4-FFF2-40B4-BE49-F238E27FC236}">
                <a16:creationId xmlns:a16="http://schemas.microsoft.com/office/drawing/2014/main" id="{24F9D886-FD50-9455-17C4-0A7CA766DE64}"/>
              </a:ext>
            </a:extLst>
          </p:cNvPr>
          <p:cNvSpPr txBox="1"/>
          <p:nvPr/>
        </p:nvSpPr>
        <p:spPr>
          <a:xfrm>
            <a:off x="4460793" y="3454748"/>
            <a:ext cx="4592720"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Build item profiles from users’ aspect ratings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1" name="TextBox 20">
            <a:extLst>
              <a:ext uri="{FF2B5EF4-FFF2-40B4-BE49-F238E27FC236}">
                <a16:creationId xmlns:a16="http://schemas.microsoft.com/office/drawing/2014/main" id="{62546F94-325D-6D51-4172-225C7FB910A5}"/>
              </a:ext>
            </a:extLst>
          </p:cNvPr>
          <p:cNvSpPr txBox="1"/>
          <p:nvPr/>
        </p:nvSpPr>
        <p:spPr>
          <a:xfrm>
            <a:off x="4460793" y="6230702"/>
            <a:ext cx="4592720" cy="646331"/>
          </a:xfrm>
          <a:prstGeom prst="rect">
            <a:avLst/>
          </a:prstGeom>
          <a:noFill/>
        </p:spPr>
        <p:txBody>
          <a:bodyPr wrap="square">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Compute item</a:t>
            </a:r>
            <a:r>
              <a:rPr lang="ko-KR" altLang="en-US" dirty="0">
                <a:latin typeface="Pretendard" panose="02000503000000020004" pitchFamily="2" charset="-127"/>
                <a:ea typeface="Pretendard" panose="02000503000000020004" pitchFamily="2" charset="-127"/>
                <a:cs typeface="Pretendard" panose="02000503000000020004" pitchFamily="2" charset="-127"/>
              </a:rPr>
              <a:t> </a:t>
            </a:r>
            <a:r>
              <a:rPr lang="en" altLang="ko-KR" dirty="0">
                <a:latin typeface="Pretendard" panose="02000503000000020004" pitchFamily="2" charset="-127"/>
                <a:ea typeface="Pretendard" panose="02000503000000020004" pitchFamily="2" charset="-127"/>
                <a:cs typeface="Pretendard" panose="02000503000000020004" pitchFamily="2" charset="-127"/>
              </a:rPr>
              <a:t>similarity as the cosine similarity.</a:t>
            </a:r>
            <a:endParaRPr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Box 22">
            <a:extLst>
              <a:ext uri="{FF2B5EF4-FFF2-40B4-BE49-F238E27FC236}">
                <a16:creationId xmlns:a16="http://schemas.microsoft.com/office/drawing/2014/main" id="{3C4A48BE-ED6D-271F-6EED-980C0CDED6D1}"/>
              </a:ext>
            </a:extLst>
          </p:cNvPr>
          <p:cNvSpPr txBox="1"/>
          <p:nvPr/>
        </p:nvSpPr>
        <p:spPr>
          <a:xfrm>
            <a:off x="4459789" y="5292271"/>
            <a:ext cx="4593724" cy="646331"/>
          </a:xfrm>
          <a:prstGeom prst="rect">
            <a:avLst/>
          </a:prstGeom>
          <a:noFill/>
        </p:spPr>
        <p:txBody>
          <a:bodyPr wrap="square">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Model knows </a:t>
            </a:r>
            <a:r>
              <a:rPr lang="en" altLang="ko-KR" dirty="0">
                <a:latin typeface="Pretendard" panose="02000503000000020004" pitchFamily="2" charset="-127"/>
                <a:ea typeface="Pretendard" panose="02000503000000020004" pitchFamily="2" charset="-127"/>
                <a:cs typeface="Pretendard" panose="02000503000000020004" pitchFamily="2" charset="-127"/>
              </a:rPr>
              <a:t>other users' scores and recommendation status.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9" name="TextBox 28">
            <a:extLst>
              <a:ext uri="{FF2B5EF4-FFF2-40B4-BE49-F238E27FC236}">
                <a16:creationId xmlns:a16="http://schemas.microsoft.com/office/drawing/2014/main" id="{2EE97E5B-E112-73B3-04F0-5FD710348129}"/>
              </a:ext>
            </a:extLst>
          </p:cNvPr>
          <p:cNvSpPr txBox="1"/>
          <p:nvPr/>
        </p:nvSpPr>
        <p:spPr>
          <a:xfrm>
            <a:off x="4460793" y="4389140"/>
            <a:ext cx="4592720"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Users provide one of their own evaluation records.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2" name="TextBox 41">
            <a:extLst>
              <a:ext uri="{FF2B5EF4-FFF2-40B4-BE49-F238E27FC236}">
                <a16:creationId xmlns:a16="http://schemas.microsoft.com/office/drawing/2014/main" id="{5E17A1C2-4399-8845-7B89-EEF18856AA5F}"/>
              </a:ext>
            </a:extLst>
          </p:cNvPr>
          <p:cNvSpPr txBox="1"/>
          <p:nvPr/>
        </p:nvSpPr>
        <p:spPr>
          <a:xfrm>
            <a:off x="4460793" y="7169133"/>
            <a:ext cx="4592720"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Provide airline recommendations to user.</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3" name="TextBox 42">
            <a:extLst>
              <a:ext uri="{FF2B5EF4-FFF2-40B4-BE49-F238E27FC236}">
                <a16:creationId xmlns:a16="http://schemas.microsoft.com/office/drawing/2014/main" id="{40DBD850-56FE-98C3-C2D6-781CD9A6238E}"/>
              </a:ext>
            </a:extLst>
          </p:cNvPr>
          <p:cNvSpPr txBox="1"/>
          <p:nvPr/>
        </p:nvSpPr>
        <p:spPr>
          <a:xfrm>
            <a:off x="9753600" y="7124700"/>
            <a:ext cx="4749800" cy="646331"/>
          </a:xfrm>
          <a:prstGeom prst="rect">
            <a:avLst/>
          </a:prstGeom>
          <a:noFill/>
        </p:spPr>
        <p:txBody>
          <a:bodyPr wrap="square" rtlCol="0">
            <a:spAutoFit/>
          </a:bodyPr>
          <a:lstStyle/>
          <a:p>
            <a:r>
              <a:rPr lang="en" altLang="ko-KR" dirty="0"/>
              <a:t>Predict whether an item that a user has rated will be recommended.</a:t>
            </a:r>
            <a:endParaRPr kumimoji="1" lang="ko-KR" altLang="en-US" dirty="0"/>
          </a:p>
        </p:txBody>
      </p:sp>
      <p:sp>
        <p:nvSpPr>
          <p:cNvPr id="44" name="오른쪽 화살표[R] 43">
            <a:extLst>
              <a:ext uri="{FF2B5EF4-FFF2-40B4-BE49-F238E27FC236}">
                <a16:creationId xmlns:a16="http://schemas.microsoft.com/office/drawing/2014/main" id="{8EED7B5B-5AF2-D350-E2E9-DE6801ABED44}"/>
              </a:ext>
            </a:extLst>
          </p:cNvPr>
          <p:cNvSpPr/>
          <p:nvPr/>
        </p:nvSpPr>
        <p:spPr>
          <a:xfrm>
            <a:off x="9067800" y="7124280"/>
            <a:ext cx="381000" cy="495468"/>
          </a:xfrm>
          <a:prstGeom prst="rightArrow">
            <a:avLst/>
          </a:prstGeom>
          <a:solidFill>
            <a:srgbClr val="4A5B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      </a:t>
            </a:r>
            <a:endParaRPr kumimoji="1" lang="ko-KR" altLang="en-US" dirty="0"/>
          </a:p>
        </p:txBody>
      </p:sp>
    </p:spTree>
    <p:extLst>
      <p:ext uri="{BB962C8B-B14F-4D97-AF65-F5344CB8AC3E}">
        <p14:creationId xmlns:p14="http://schemas.microsoft.com/office/powerpoint/2010/main" val="282601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32786-9ADB-00BC-F33A-E9EF2917894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0A48DFB-253D-FD4A-73A2-EF8958B0C082}"/>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08971EE-39B1-A130-AE0D-58AFDCC045C5}"/>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7C1C2933-3D57-E345-B22F-21F6E8374CC7}"/>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677A3E72-5E82-2311-997B-29DAB59BD579}"/>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Walk Through</a:t>
            </a:r>
          </a:p>
          <a:p>
            <a:pPr lvl="0" algn="ctr">
              <a:lnSpc>
                <a:spcPct val="107899"/>
              </a:lnSpc>
            </a:pPr>
            <a:r>
              <a:rPr lang="en-US" altLang="ko-KR" sz="1900" spc="100" dirty="0">
                <a:solidFill>
                  <a:srgbClr val="FFFFFF"/>
                </a:solidFill>
                <a:latin typeface="Pretendard Medium"/>
              </a:rPr>
              <a:t>Content-Based </a:t>
            </a:r>
          </a:p>
        </p:txBody>
      </p:sp>
      <p:pic>
        <p:nvPicPr>
          <p:cNvPr id="10" name="Picture 10">
            <a:extLst>
              <a:ext uri="{FF2B5EF4-FFF2-40B4-BE49-F238E27FC236}">
                <a16:creationId xmlns:a16="http://schemas.microsoft.com/office/drawing/2014/main" id="{A5BAF684-316A-801D-0D7E-430213EB8AFB}"/>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15" name="그림 14">
            <a:extLst>
              <a:ext uri="{FF2B5EF4-FFF2-40B4-BE49-F238E27FC236}">
                <a16:creationId xmlns:a16="http://schemas.microsoft.com/office/drawing/2014/main" id="{A9DD455F-8895-C92B-8468-6610B60078C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48600" y="4794477"/>
            <a:ext cx="3147116" cy="2095500"/>
          </a:xfrm>
          <a:prstGeom prst="rect">
            <a:avLst/>
          </a:prstGeom>
        </p:spPr>
      </p:pic>
      <p:sp>
        <p:nvSpPr>
          <p:cNvPr id="18" name="TextBox 17">
            <a:extLst>
              <a:ext uri="{FF2B5EF4-FFF2-40B4-BE49-F238E27FC236}">
                <a16:creationId xmlns:a16="http://schemas.microsoft.com/office/drawing/2014/main" id="{2A45DD8A-336F-AE28-1F09-06DA19E0617F}"/>
              </a:ext>
            </a:extLst>
          </p:cNvPr>
          <p:cNvSpPr txBox="1"/>
          <p:nvPr/>
        </p:nvSpPr>
        <p:spPr>
          <a:xfrm>
            <a:off x="12282448" y="4074449"/>
            <a:ext cx="3452853"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Global average of each profile</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9" name="TextBox 18">
            <a:extLst>
              <a:ext uri="{FF2B5EF4-FFF2-40B4-BE49-F238E27FC236}">
                <a16:creationId xmlns:a16="http://schemas.microsoft.com/office/drawing/2014/main" id="{082BD3CA-10AA-1622-197C-0D80F3FA2B74}"/>
              </a:ext>
            </a:extLst>
          </p:cNvPr>
          <p:cNvSpPr txBox="1"/>
          <p:nvPr/>
        </p:nvSpPr>
        <p:spPr>
          <a:xfrm>
            <a:off x="12305522" y="6616334"/>
            <a:ext cx="3645678"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If an item has </a:t>
            </a:r>
            <a:r>
              <a:rPr lang="en" altLang="ko-KR" b="1" dirty="0">
                <a:latin typeface="Pretendard" panose="02000503000000020004" pitchFamily="2" charset="-127"/>
                <a:ea typeface="Pretendard" panose="02000503000000020004" pitchFamily="2" charset="-127"/>
                <a:cs typeface="Pretendard" panose="02000503000000020004" pitchFamily="2" charset="-127"/>
              </a:rPr>
              <a:t>few reviews</a:t>
            </a:r>
            <a:r>
              <a:rPr lang="en" altLang="ko-KR" dirty="0">
                <a:latin typeface="Pretendard" panose="02000503000000020004" pitchFamily="2" charset="-127"/>
                <a:ea typeface="Pretendard" panose="02000503000000020004" pitchFamily="2" charset="-127"/>
                <a:cs typeface="Pretendard" panose="02000503000000020004" pitchFamily="2" charset="-127"/>
              </a:rPr>
              <a:t>, its profile follows the </a:t>
            </a:r>
            <a:r>
              <a:rPr lang="en" altLang="ko-KR" b="1" dirty="0">
                <a:latin typeface="Pretendard" panose="02000503000000020004" pitchFamily="2" charset="-127"/>
                <a:ea typeface="Pretendard" panose="02000503000000020004" pitchFamily="2" charset="-127"/>
                <a:cs typeface="Pretendard" panose="02000503000000020004" pitchFamily="2" charset="-127"/>
              </a:rPr>
              <a:t>global average</a:t>
            </a:r>
            <a:r>
              <a:rPr lang="en" altLang="ko-KR" dirty="0">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1" name="TextBox 20">
            <a:extLst>
              <a:ext uri="{FF2B5EF4-FFF2-40B4-BE49-F238E27FC236}">
                <a16:creationId xmlns:a16="http://schemas.microsoft.com/office/drawing/2014/main" id="{AF3A18E9-5A29-D5EE-D91C-4A5C6C999834}"/>
              </a:ext>
            </a:extLst>
          </p:cNvPr>
          <p:cNvSpPr txBox="1"/>
          <p:nvPr/>
        </p:nvSpPr>
        <p:spPr>
          <a:xfrm>
            <a:off x="12305522" y="7384168"/>
            <a:ext cx="3645678" cy="646331"/>
          </a:xfrm>
          <a:prstGeom prst="rect">
            <a:avLst/>
          </a:prstGeom>
          <a:noFill/>
        </p:spPr>
        <p:txBody>
          <a:bodyPr wrap="square">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If an item has </a:t>
            </a:r>
            <a:r>
              <a:rPr lang="en" altLang="ko-KR" b="1" dirty="0">
                <a:latin typeface="Pretendard" panose="02000503000000020004" pitchFamily="2" charset="-127"/>
                <a:ea typeface="Pretendard" panose="02000503000000020004" pitchFamily="2" charset="-127"/>
                <a:cs typeface="Pretendard" panose="02000503000000020004" pitchFamily="2" charset="-127"/>
              </a:rPr>
              <a:t>many reviews</a:t>
            </a:r>
            <a:r>
              <a:rPr lang="en" altLang="ko-KR" dirty="0">
                <a:latin typeface="Pretendard" panose="02000503000000020004" pitchFamily="2" charset="-127"/>
                <a:ea typeface="Pretendard" panose="02000503000000020004" pitchFamily="2" charset="-127"/>
                <a:cs typeface="Pretendard" panose="02000503000000020004" pitchFamily="2" charset="-127"/>
              </a:rPr>
              <a:t>, its </a:t>
            </a:r>
            <a:r>
              <a:rPr lang="en" altLang="ko-KR" b="1" dirty="0">
                <a:latin typeface="Pretendard" panose="02000503000000020004" pitchFamily="2" charset="-127"/>
                <a:ea typeface="Pretendard" panose="02000503000000020004" pitchFamily="2" charset="-127"/>
                <a:cs typeface="Pretendard" panose="02000503000000020004" pitchFamily="2" charset="-127"/>
              </a:rPr>
              <a:t>own item profile </a:t>
            </a:r>
            <a:r>
              <a:rPr lang="en" altLang="ko-KR" dirty="0">
                <a:latin typeface="Pretendard" panose="02000503000000020004" pitchFamily="2" charset="-127"/>
                <a:ea typeface="Pretendard" panose="02000503000000020004" pitchFamily="2" charset="-127"/>
                <a:cs typeface="Pretendard" panose="02000503000000020004" pitchFamily="2" charset="-127"/>
              </a:rPr>
              <a:t>dominates.</a:t>
            </a:r>
            <a:endParaRPr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2" name="직사각형 21">
            <a:extLst>
              <a:ext uri="{FF2B5EF4-FFF2-40B4-BE49-F238E27FC236}">
                <a16:creationId xmlns:a16="http://schemas.microsoft.com/office/drawing/2014/main" id="{42861AE7-B9EE-C1AC-A988-F63DE52787F2}"/>
              </a:ext>
            </a:extLst>
          </p:cNvPr>
          <p:cNvSpPr/>
          <p:nvPr/>
        </p:nvSpPr>
        <p:spPr>
          <a:xfrm>
            <a:off x="7848600" y="4938049"/>
            <a:ext cx="3149600" cy="5778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직사각형 22">
            <a:extLst>
              <a:ext uri="{FF2B5EF4-FFF2-40B4-BE49-F238E27FC236}">
                <a16:creationId xmlns:a16="http://schemas.microsoft.com/office/drawing/2014/main" id="{37A024DB-9E48-5504-6E40-73D37C3B9D21}"/>
              </a:ext>
            </a:extLst>
          </p:cNvPr>
          <p:cNvSpPr/>
          <p:nvPr/>
        </p:nvSpPr>
        <p:spPr>
          <a:xfrm>
            <a:off x="7848600" y="6309649"/>
            <a:ext cx="3149600" cy="5778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5" name="직선 화살표 연결선 24">
            <a:extLst>
              <a:ext uri="{FF2B5EF4-FFF2-40B4-BE49-F238E27FC236}">
                <a16:creationId xmlns:a16="http://schemas.microsoft.com/office/drawing/2014/main" id="{E99FD359-8CA0-D3B8-D489-8C58E3A8D926}"/>
              </a:ext>
            </a:extLst>
          </p:cNvPr>
          <p:cNvCxnSpPr>
            <a:cxnSpLocks/>
          </p:cNvCxnSpPr>
          <p:nvPr/>
        </p:nvCxnSpPr>
        <p:spPr>
          <a:xfrm flipV="1">
            <a:off x="11075945" y="4366549"/>
            <a:ext cx="1131848" cy="9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4D6C207-C043-772C-C70F-1D8F4F979C81}"/>
              </a:ext>
            </a:extLst>
          </p:cNvPr>
          <p:cNvCxnSpPr>
            <a:cxnSpLocks/>
          </p:cNvCxnSpPr>
          <p:nvPr/>
        </p:nvCxnSpPr>
        <p:spPr>
          <a:xfrm>
            <a:off x="11145327" y="6663443"/>
            <a:ext cx="843473" cy="3612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9474714-128E-6B1A-3817-C3DE3C2AF1D6}"/>
              </a:ext>
            </a:extLst>
          </p:cNvPr>
          <p:cNvCxnSpPr>
            <a:cxnSpLocks/>
          </p:cNvCxnSpPr>
          <p:nvPr/>
        </p:nvCxnSpPr>
        <p:spPr>
          <a:xfrm>
            <a:off x="11145327" y="6663443"/>
            <a:ext cx="1062466" cy="1043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그림 35" descr="텍스트, 스크린샷, 폰트이(가) 표시된 사진&#10;&#10;AI 생성 콘텐츠는 정확하지 않을 수 있습니다.">
            <a:extLst>
              <a:ext uri="{FF2B5EF4-FFF2-40B4-BE49-F238E27FC236}">
                <a16:creationId xmlns:a16="http://schemas.microsoft.com/office/drawing/2014/main" id="{CDBCB760-9C6F-DD2D-9A48-DA97062F14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5874" y="2877474"/>
            <a:ext cx="5016500" cy="2349500"/>
          </a:xfrm>
          <a:prstGeom prst="rect">
            <a:avLst/>
          </a:prstGeom>
        </p:spPr>
      </p:pic>
      <p:sp>
        <p:nvSpPr>
          <p:cNvPr id="37" name="직사각형 36">
            <a:extLst>
              <a:ext uri="{FF2B5EF4-FFF2-40B4-BE49-F238E27FC236}">
                <a16:creationId xmlns:a16="http://schemas.microsoft.com/office/drawing/2014/main" id="{9C1868EF-12E6-DC17-DE40-C96BF920CBBC}"/>
              </a:ext>
            </a:extLst>
          </p:cNvPr>
          <p:cNvSpPr/>
          <p:nvPr/>
        </p:nvSpPr>
        <p:spPr>
          <a:xfrm>
            <a:off x="1511300" y="2857500"/>
            <a:ext cx="2984500" cy="7227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8" name="직선 화살표 연결선 37">
            <a:extLst>
              <a:ext uri="{FF2B5EF4-FFF2-40B4-BE49-F238E27FC236}">
                <a16:creationId xmlns:a16="http://schemas.microsoft.com/office/drawing/2014/main" id="{D687B2E6-72F9-F9CB-95EB-C7940FF77073}"/>
              </a:ext>
            </a:extLst>
          </p:cNvPr>
          <p:cNvCxnSpPr>
            <a:cxnSpLocks/>
          </p:cNvCxnSpPr>
          <p:nvPr/>
        </p:nvCxnSpPr>
        <p:spPr>
          <a:xfrm>
            <a:off x="4662680" y="3227806"/>
            <a:ext cx="2678694" cy="17102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57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21" grpId="0"/>
      <p:bldP spid="22" grpId="0" animBg="1"/>
      <p:bldP spid="22" grpId="1" animBg="1"/>
      <p:bldP spid="23"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66B9-AB1C-1A52-FB35-B4FACF4BB62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9A72788-4EF1-D879-ABD8-F84172A1B94D}"/>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EEDFAF9C-445B-7FD7-5DC9-EFB677A5FA1F}"/>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41D22FFA-9A94-A169-1913-9DCF02C2C3D4}"/>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E3290BD9-101E-86EA-5D3C-2BC34B668CDE}"/>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Walk Through</a:t>
            </a:r>
          </a:p>
          <a:p>
            <a:pPr lvl="0" algn="ctr">
              <a:lnSpc>
                <a:spcPct val="107899"/>
              </a:lnSpc>
            </a:pPr>
            <a:r>
              <a:rPr lang="en-US" altLang="ko-KR" sz="1900" spc="100" dirty="0">
                <a:solidFill>
                  <a:srgbClr val="FFFFFF"/>
                </a:solidFill>
                <a:latin typeface="Pretendard Medium"/>
              </a:rPr>
              <a:t>Content-Based </a:t>
            </a:r>
          </a:p>
        </p:txBody>
      </p:sp>
      <p:pic>
        <p:nvPicPr>
          <p:cNvPr id="10" name="Picture 10">
            <a:extLst>
              <a:ext uri="{FF2B5EF4-FFF2-40B4-BE49-F238E27FC236}">
                <a16:creationId xmlns:a16="http://schemas.microsoft.com/office/drawing/2014/main" id="{2BA211DC-2A46-12B3-12B1-2B91C4735FA5}"/>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12" name="그림 11" descr="텍스트, 스크린샷, 폰트이(가) 표시된 사진&#10;&#10;AI 생성 콘텐츠는 정확하지 않을 수 있습니다.">
            <a:extLst>
              <a:ext uri="{FF2B5EF4-FFF2-40B4-BE49-F238E27FC236}">
                <a16:creationId xmlns:a16="http://schemas.microsoft.com/office/drawing/2014/main" id="{B6F5B105-10A1-211A-1967-E8B5A64627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5874" y="2877474"/>
            <a:ext cx="5016500" cy="2349500"/>
          </a:xfrm>
          <a:prstGeom prst="rect">
            <a:avLst/>
          </a:prstGeom>
        </p:spPr>
      </p:pic>
      <p:graphicFrame>
        <p:nvGraphicFramePr>
          <p:cNvPr id="13" name="표 12">
            <a:extLst>
              <a:ext uri="{FF2B5EF4-FFF2-40B4-BE49-F238E27FC236}">
                <a16:creationId xmlns:a16="http://schemas.microsoft.com/office/drawing/2014/main" id="{582D86DC-14F0-BBDA-C7F5-39EA2814CB29}"/>
              </a:ext>
            </a:extLst>
          </p:cNvPr>
          <p:cNvGraphicFramePr>
            <a:graphicFrameLocks noGrp="1"/>
          </p:cNvGraphicFramePr>
          <p:nvPr>
            <p:extLst>
              <p:ext uri="{D42A27DB-BD31-4B8C-83A1-F6EECF244321}">
                <p14:modId xmlns:p14="http://schemas.microsoft.com/office/powerpoint/2010/main" val="2545870724"/>
              </p:ext>
            </p:extLst>
          </p:nvPr>
        </p:nvGraphicFramePr>
        <p:xfrm>
          <a:off x="1511300" y="6615430"/>
          <a:ext cx="4737099" cy="1483360"/>
        </p:xfrm>
        <a:graphic>
          <a:graphicData uri="http://schemas.openxmlformats.org/drawingml/2006/table">
            <a:tbl>
              <a:tblPr firstRow="1" bandRow="1">
                <a:tableStyleId>{5C22544A-7EE6-4342-B048-85BDC9FD1C3A}</a:tableStyleId>
              </a:tblPr>
              <a:tblGrid>
                <a:gridCol w="1579033">
                  <a:extLst>
                    <a:ext uri="{9D8B030D-6E8A-4147-A177-3AD203B41FA5}">
                      <a16:colId xmlns:a16="http://schemas.microsoft.com/office/drawing/2014/main" val="4051456754"/>
                    </a:ext>
                  </a:extLst>
                </a:gridCol>
                <a:gridCol w="1579033">
                  <a:extLst>
                    <a:ext uri="{9D8B030D-6E8A-4147-A177-3AD203B41FA5}">
                      <a16:colId xmlns:a16="http://schemas.microsoft.com/office/drawing/2014/main" val="1636603308"/>
                    </a:ext>
                  </a:extLst>
                </a:gridCol>
                <a:gridCol w="1579033">
                  <a:extLst>
                    <a:ext uri="{9D8B030D-6E8A-4147-A177-3AD203B41FA5}">
                      <a16:colId xmlns:a16="http://schemas.microsoft.com/office/drawing/2014/main" val="3322325525"/>
                    </a:ext>
                  </a:extLst>
                </a:gridCol>
              </a:tblGrid>
              <a:tr h="370840">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userId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itemId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rating</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3182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c</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5996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b</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r2</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649344"/>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r3</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382955"/>
                  </a:ext>
                </a:extLst>
              </a:tr>
            </a:tbl>
          </a:graphicData>
        </a:graphic>
      </p:graphicFrame>
      <p:graphicFrame>
        <p:nvGraphicFramePr>
          <p:cNvPr id="14" name="표 13">
            <a:extLst>
              <a:ext uri="{FF2B5EF4-FFF2-40B4-BE49-F238E27FC236}">
                <a16:creationId xmlns:a16="http://schemas.microsoft.com/office/drawing/2014/main" id="{B2D84385-7CD9-6C3F-357A-F8368603FC70}"/>
              </a:ext>
            </a:extLst>
          </p:cNvPr>
          <p:cNvGraphicFramePr>
            <a:graphicFrameLocks noGrp="1"/>
          </p:cNvGraphicFramePr>
          <p:nvPr>
            <p:extLst>
              <p:ext uri="{D42A27DB-BD31-4B8C-83A1-F6EECF244321}">
                <p14:modId xmlns:p14="http://schemas.microsoft.com/office/powerpoint/2010/main" val="197867258"/>
              </p:ext>
            </p:extLst>
          </p:nvPr>
        </p:nvGraphicFramePr>
        <p:xfrm>
          <a:off x="9372600" y="5742464"/>
          <a:ext cx="4559301" cy="1483360"/>
        </p:xfrm>
        <a:graphic>
          <a:graphicData uri="http://schemas.openxmlformats.org/drawingml/2006/table">
            <a:tbl>
              <a:tblPr firstRow="1" bandRow="1">
                <a:tableStyleId>{5C22544A-7EE6-4342-B048-85BDC9FD1C3A}</a:tableStyleId>
              </a:tblPr>
              <a:tblGrid>
                <a:gridCol w="1519767">
                  <a:extLst>
                    <a:ext uri="{9D8B030D-6E8A-4147-A177-3AD203B41FA5}">
                      <a16:colId xmlns:a16="http://schemas.microsoft.com/office/drawing/2014/main" val="4051456754"/>
                    </a:ext>
                  </a:extLst>
                </a:gridCol>
                <a:gridCol w="1519767">
                  <a:extLst>
                    <a:ext uri="{9D8B030D-6E8A-4147-A177-3AD203B41FA5}">
                      <a16:colId xmlns:a16="http://schemas.microsoft.com/office/drawing/2014/main" val="1636603308"/>
                    </a:ext>
                  </a:extLst>
                </a:gridCol>
                <a:gridCol w="1519767">
                  <a:extLst>
                    <a:ext uri="{9D8B030D-6E8A-4147-A177-3AD203B41FA5}">
                      <a16:colId xmlns:a16="http://schemas.microsoft.com/office/drawing/2014/main" val="1998912924"/>
                    </a:ext>
                  </a:extLst>
                </a:gridCol>
              </a:tblGrid>
              <a:tr h="370840">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userId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itemId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rating</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3182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c</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5996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b</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r2</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649344"/>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382955"/>
                  </a:ext>
                </a:extLst>
              </a:tr>
            </a:tbl>
          </a:graphicData>
        </a:graphic>
      </p:graphicFrame>
      <p:graphicFrame>
        <p:nvGraphicFramePr>
          <p:cNvPr id="15" name="표 14">
            <a:extLst>
              <a:ext uri="{FF2B5EF4-FFF2-40B4-BE49-F238E27FC236}">
                <a16:creationId xmlns:a16="http://schemas.microsoft.com/office/drawing/2014/main" id="{4D48067E-421E-4DF8-768B-662F3C46BE51}"/>
              </a:ext>
            </a:extLst>
          </p:cNvPr>
          <p:cNvGraphicFramePr>
            <a:graphicFrameLocks noGrp="1"/>
          </p:cNvGraphicFramePr>
          <p:nvPr>
            <p:extLst>
              <p:ext uri="{D42A27DB-BD31-4B8C-83A1-F6EECF244321}">
                <p14:modId xmlns:p14="http://schemas.microsoft.com/office/powerpoint/2010/main" val="3131847742"/>
              </p:ext>
            </p:extLst>
          </p:nvPr>
        </p:nvGraphicFramePr>
        <p:xfrm>
          <a:off x="9372600" y="7735332"/>
          <a:ext cx="4559301" cy="1483360"/>
        </p:xfrm>
        <a:graphic>
          <a:graphicData uri="http://schemas.openxmlformats.org/drawingml/2006/table">
            <a:tbl>
              <a:tblPr firstRow="1" bandRow="1">
                <a:tableStyleId>{5C22544A-7EE6-4342-B048-85BDC9FD1C3A}</a:tableStyleId>
              </a:tblPr>
              <a:tblGrid>
                <a:gridCol w="1519767">
                  <a:extLst>
                    <a:ext uri="{9D8B030D-6E8A-4147-A177-3AD203B41FA5}">
                      <a16:colId xmlns:a16="http://schemas.microsoft.com/office/drawing/2014/main" val="4051456754"/>
                    </a:ext>
                  </a:extLst>
                </a:gridCol>
                <a:gridCol w="1519767">
                  <a:extLst>
                    <a:ext uri="{9D8B030D-6E8A-4147-A177-3AD203B41FA5}">
                      <a16:colId xmlns:a16="http://schemas.microsoft.com/office/drawing/2014/main" val="1636603308"/>
                    </a:ext>
                  </a:extLst>
                </a:gridCol>
                <a:gridCol w="1519767">
                  <a:extLst>
                    <a:ext uri="{9D8B030D-6E8A-4147-A177-3AD203B41FA5}">
                      <a16:colId xmlns:a16="http://schemas.microsoft.com/office/drawing/2014/main" val="2255141783"/>
                    </a:ext>
                  </a:extLst>
                </a:gridCol>
              </a:tblGrid>
              <a:tr h="370840">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userId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itemId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rating</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3182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c</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5996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b</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649344"/>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r3</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382955"/>
                  </a:ext>
                </a:extLst>
              </a:tr>
            </a:tbl>
          </a:graphicData>
        </a:graphic>
      </p:graphicFrame>
      <p:graphicFrame>
        <p:nvGraphicFramePr>
          <p:cNvPr id="16" name="표 15">
            <a:extLst>
              <a:ext uri="{FF2B5EF4-FFF2-40B4-BE49-F238E27FC236}">
                <a16:creationId xmlns:a16="http://schemas.microsoft.com/office/drawing/2014/main" id="{B2CF8BB4-2008-B8C7-5F4C-40BA0E2EC52B}"/>
              </a:ext>
            </a:extLst>
          </p:cNvPr>
          <p:cNvGraphicFramePr>
            <a:graphicFrameLocks noGrp="1"/>
          </p:cNvGraphicFramePr>
          <p:nvPr>
            <p:extLst>
              <p:ext uri="{D42A27DB-BD31-4B8C-83A1-F6EECF244321}">
                <p14:modId xmlns:p14="http://schemas.microsoft.com/office/powerpoint/2010/main" val="3838815076"/>
              </p:ext>
            </p:extLst>
          </p:nvPr>
        </p:nvGraphicFramePr>
        <p:xfrm>
          <a:off x="9372599" y="3743614"/>
          <a:ext cx="4559301" cy="1483360"/>
        </p:xfrm>
        <a:graphic>
          <a:graphicData uri="http://schemas.openxmlformats.org/drawingml/2006/table">
            <a:tbl>
              <a:tblPr firstRow="1" bandRow="1">
                <a:tableStyleId>{5C22544A-7EE6-4342-B048-85BDC9FD1C3A}</a:tableStyleId>
              </a:tblPr>
              <a:tblGrid>
                <a:gridCol w="1519767">
                  <a:extLst>
                    <a:ext uri="{9D8B030D-6E8A-4147-A177-3AD203B41FA5}">
                      <a16:colId xmlns:a16="http://schemas.microsoft.com/office/drawing/2014/main" val="4051456754"/>
                    </a:ext>
                  </a:extLst>
                </a:gridCol>
                <a:gridCol w="1519767">
                  <a:extLst>
                    <a:ext uri="{9D8B030D-6E8A-4147-A177-3AD203B41FA5}">
                      <a16:colId xmlns:a16="http://schemas.microsoft.com/office/drawing/2014/main" val="1636603308"/>
                    </a:ext>
                  </a:extLst>
                </a:gridCol>
                <a:gridCol w="1519767">
                  <a:extLst>
                    <a:ext uri="{9D8B030D-6E8A-4147-A177-3AD203B41FA5}">
                      <a16:colId xmlns:a16="http://schemas.microsoft.com/office/drawing/2014/main" val="1576846944"/>
                    </a:ext>
                  </a:extLst>
                </a:gridCol>
              </a:tblGrid>
              <a:tr h="370840">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userId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itemId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rating</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3182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c</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5996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b</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649344"/>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382955"/>
                  </a:ext>
                </a:extLst>
              </a:tr>
            </a:tbl>
          </a:graphicData>
        </a:graphic>
      </p:graphicFrame>
      <p:cxnSp>
        <p:nvCxnSpPr>
          <p:cNvPr id="18" name="직선 화살표 연결선 17">
            <a:extLst>
              <a:ext uri="{FF2B5EF4-FFF2-40B4-BE49-F238E27FC236}">
                <a16:creationId xmlns:a16="http://schemas.microsoft.com/office/drawing/2014/main" id="{F2875D4F-65CC-6B2A-56D0-60715E6B5F9C}"/>
              </a:ext>
            </a:extLst>
          </p:cNvPr>
          <p:cNvCxnSpPr>
            <a:cxnSpLocks/>
          </p:cNvCxnSpPr>
          <p:nvPr/>
        </p:nvCxnSpPr>
        <p:spPr>
          <a:xfrm flipV="1">
            <a:off x="6452374" y="4533900"/>
            <a:ext cx="2463026" cy="2691924"/>
          </a:xfrm>
          <a:prstGeom prst="straightConnector1">
            <a:avLst/>
          </a:prstGeom>
          <a:ln w="38100">
            <a:solidFill>
              <a:srgbClr val="4A5BA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F25B3C0-9E5A-4ECF-3480-6B3D7F39D174}"/>
              </a:ext>
            </a:extLst>
          </p:cNvPr>
          <p:cNvCxnSpPr/>
          <p:nvPr/>
        </p:nvCxnSpPr>
        <p:spPr>
          <a:xfrm flipV="1">
            <a:off x="6452374" y="6615430"/>
            <a:ext cx="2539226" cy="610394"/>
          </a:xfrm>
          <a:prstGeom prst="straightConnector1">
            <a:avLst/>
          </a:prstGeom>
          <a:ln w="38100">
            <a:solidFill>
              <a:srgbClr val="4A5BA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192163E-5C72-46AA-2315-1B89C37790F8}"/>
              </a:ext>
            </a:extLst>
          </p:cNvPr>
          <p:cNvCxnSpPr>
            <a:cxnSpLocks/>
          </p:cNvCxnSpPr>
          <p:nvPr/>
        </p:nvCxnSpPr>
        <p:spPr>
          <a:xfrm>
            <a:off x="6452374" y="7225824"/>
            <a:ext cx="2539226" cy="1251188"/>
          </a:xfrm>
          <a:prstGeom prst="straightConnector1">
            <a:avLst/>
          </a:prstGeom>
          <a:ln w="38100">
            <a:solidFill>
              <a:srgbClr val="4A5BA3"/>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00EA22ED-6ED1-5AB9-E354-06D8BB193A97}"/>
              </a:ext>
            </a:extLst>
          </p:cNvPr>
          <p:cNvSpPr/>
          <p:nvPr/>
        </p:nvSpPr>
        <p:spPr>
          <a:xfrm>
            <a:off x="1435874" y="3543300"/>
            <a:ext cx="4812525" cy="1143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EF7F3C11-C7B6-EE09-A226-013C75AF167E}"/>
              </a:ext>
            </a:extLst>
          </p:cNvPr>
          <p:cNvSpPr txBox="1"/>
          <p:nvPr/>
        </p:nvSpPr>
        <p:spPr>
          <a:xfrm>
            <a:off x="1400665" y="5310257"/>
            <a:ext cx="3835402" cy="646331"/>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Relationship between Rating and Recommended</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419893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3B0C0-0622-B845-E17E-849B37A9E23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29C1A92-358F-1B11-6CDE-13E6EAB419D7}"/>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DFC6AEAB-F288-A917-9402-8FCCCBB7BF74}"/>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B5841407-1C3D-45D0-6F8B-8B64FEB18413}"/>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B92E2E86-1FEF-51AE-C42F-6B0F69353E0F}"/>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Walk Through</a:t>
            </a:r>
          </a:p>
          <a:p>
            <a:pPr lvl="0" algn="ctr">
              <a:lnSpc>
                <a:spcPct val="107899"/>
              </a:lnSpc>
            </a:pPr>
            <a:r>
              <a:rPr lang="en-US" altLang="ko-KR" sz="1900" spc="100" dirty="0">
                <a:solidFill>
                  <a:srgbClr val="FFFFFF"/>
                </a:solidFill>
                <a:latin typeface="Pretendard Medium"/>
              </a:rPr>
              <a:t>Content-Based </a:t>
            </a:r>
          </a:p>
        </p:txBody>
      </p:sp>
      <p:pic>
        <p:nvPicPr>
          <p:cNvPr id="10" name="Picture 10">
            <a:extLst>
              <a:ext uri="{FF2B5EF4-FFF2-40B4-BE49-F238E27FC236}">
                <a16:creationId xmlns:a16="http://schemas.microsoft.com/office/drawing/2014/main" id="{236D9335-8D6F-24D3-86FC-6FEB5E7670F0}"/>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11" name="그림 10" descr="텍스트, 스크린샷, 폰트이(가) 표시된 사진&#10;&#10;AI 생성 콘텐츠는 정확하지 않을 수 있습니다.">
            <a:extLst>
              <a:ext uri="{FF2B5EF4-FFF2-40B4-BE49-F238E27FC236}">
                <a16:creationId xmlns:a16="http://schemas.microsoft.com/office/drawing/2014/main" id="{40E7237E-2EA2-3D8C-901C-84034FBA38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5874" y="2877474"/>
            <a:ext cx="5016500" cy="2349500"/>
          </a:xfrm>
          <a:prstGeom prst="rect">
            <a:avLst/>
          </a:prstGeom>
        </p:spPr>
      </p:pic>
      <p:sp>
        <p:nvSpPr>
          <p:cNvPr id="12" name="직사각형 11">
            <a:extLst>
              <a:ext uri="{FF2B5EF4-FFF2-40B4-BE49-F238E27FC236}">
                <a16:creationId xmlns:a16="http://schemas.microsoft.com/office/drawing/2014/main" id="{D350E63D-03D4-66C7-3D1A-87875EEA2538}"/>
              </a:ext>
            </a:extLst>
          </p:cNvPr>
          <p:cNvSpPr/>
          <p:nvPr/>
        </p:nvSpPr>
        <p:spPr>
          <a:xfrm>
            <a:off x="1511300" y="4762500"/>
            <a:ext cx="3746500" cy="46447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TextBox 14">
            <a:extLst>
              <a:ext uri="{FF2B5EF4-FFF2-40B4-BE49-F238E27FC236}">
                <a16:creationId xmlns:a16="http://schemas.microsoft.com/office/drawing/2014/main" id="{C73392E4-0EBD-6934-E45B-8066BE0691D7}"/>
              </a:ext>
            </a:extLst>
          </p:cNvPr>
          <p:cNvSpPr txBox="1"/>
          <p:nvPr/>
        </p:nvSpPr>
        <p:spPr>
          <a:xfrm>
            <a:off x="11887200" y="6379575"/>
            <a:ext cx="4191000" cy="646331"/>
          </a:xfrm>
          <a:prstGeom prst="rect">
            <a:avLst/>
          </a:prstGeom>
          <a:noFill/>
        </p:spPr>
        <p:txBody>
          <a:bodyPr wrap="square">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How similar are the items that are recommended?</a:t>
            </a:r>
            <a:endParaRPr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TextBox 16">
            <a:extLst>
              <a:ext uri="{FF2B5EF4-FFF2-40B4-BE49-F238E27FC236}">
                <a16:creationId xmlns:a16="http://schemas.microsoft.com/office/drawing/2014/main" id="{AC06E500-5052-F6B2-215B-AF44C613FAF0}"/>
              </a:ext>
            </a:extLst>
          </p:cNvPr>
          <p:cNvSpPr txBox="1"/>
          <p:nvPr/>
        </p:nvSpPr>
        <p:spPr>
          <a:xfrm>
            <a:off x="11887200" y="7083740"/>
            <a:ext cx="4191000" cy="646331"/>
          </a:xfrm>
          <a:prstGeom prst="rect">
            <a:avLst/>
          </a:prstGeom>
          <a:noFill/>
        </p:spPr>
        <p:txBody>
          <a:bodyPr wrap="square">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Are recommended items more similar than items that are not recommended?</a:t>
            </a:r>
            <a:endParaRPr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graphicFrame>
        <p:nvGraphicFramePr>
          <p:cNvPr id="18" name="표 17">
            <a:extLst>
              <a:ext uri="{FF2B5EF4-FFF2-40B4-BE49-F238E27FC236}">
                <a16:creationId xmlns:a16="http://schemas.microsoft.com/office/drawing/2014/main" id="{16C53FC3-A8F7-2601-F28A-244AA201A087}"/>
              </a:ext>
            </a:extLst>
          </p:cNvPr>
          <p:cNvGraphicFramePr>
            <a:graphicFrameLocks noGrp="1"/>
          </p:cNvGraphicFramePr>
          <p:nvPr>
            <p:extLst>
              <p:ext uri="{D42A27DB-BD31-4B8C-83A1-F6EECF244321}">
                <p14:modId xmlns:p14="http://schemas.microsoft.com/office/powerpoint/2010/main" val="3838375867"/>
              </p:ext>
            </p:extLst>
          </p:nvPr>
        </p:nvGraphicFramePr>
        <p:xfrm>
          <a:off x="5873212" y="6180379"/>
          <a:ext cx="4737099" cy="1483360"/>
        </p:xfrm>
        <a:graphic>
          <a:graphicData uri="http://schemas.openxmlformats.org/drawingml/2006/table">
            <a:tbl>
              <a:tblPr firstRow="1" bandRow="1">
                <a:tableStyleId>{5C22544A-7EE6-4342-B048-85BDC9FD1C3A}</a:tableStyleId>
              </a:tblPr>
              <a:tblGrid>
                <a:gridCol w="1579033">
                  <a:extLst>
                    <a:ext uri="{9D8B030D-6E8A-4147-A177-3AD203B41FA5}">
                      <a16:colId xmlns:a16="http://schemas.microsoft.com/office/drawing/2014/main" val="4051456754"/>
                    </a:ext>
                  </a:extLst>
                </a:gridCol>
                <a:gridCol w="1579033">
                  <a:extLst>
                    <a:ext uri="{9D8B030D-6E8A-4147-A177-3AD203B41FA5}">
                      <a16:colId xmlns:a16="http://schemas.microsoft.com/office/drawing/2014/main" val="1636603308"/>
                    </a:ext>
                  </a:extLst>
                </a:gridCol>
                <a:gridCol w="1579033">
                  <a:extLst>
                    <a:ext uri="{9D8B030D-6E8A-4147-A177-3AD203B41FA5}">
                      <a16:colId xmlns:a16="http://schemas.microsoft.com/office/drawing/2014/main" val="3322325525"/>
                    </a:ext>
                  </a:extLst>
                </a:gridCol>
              </a:tblGrid>
              <a:tr h="370840">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userId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itemId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recommend</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3182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c</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O</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59969"/>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b</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O</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649344"/>
                  </a:ext>
                </a:extLst>
              </a:tr>
              <a:tr h="370840">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X</a:t>
                      </a:r>
                      <a:endParaRPr lang="ko-KR" altLang="en-US" b="0" i="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382955"/>
                  </a:ext>
                </a:extLst>
              </a:tr>
            </a:tbl>
          </a:graphicData>
        </a:graphic>
      </p:graphicFrame>
      <p:sp>
        <p:nvSpPr>
          <p:cNvPr id="29" name="TextBox 28">
            <a:extLst>
              <a:ext uri="{FF2B5EF4-FFF2-40B4-BE49-F238E27FC236}">
                <a16:creationId xmlns:a16="http://schemas.microsoft.com/office/drawing/2014/main" id="{A3B8CFE9-381E-768E-12AC-9CD05DBA2DA8}"/>
              </a:ext>
            </a:extLst>
          </p:cNvPr>
          <p:cNvSpPr txBox="1"/>
          <p:nvPr/>
        </p:nvSpPr>
        <p:spPr>
          <a:xfrm>
            <a:off x="10577615" y="6536656"/>
            <a:ext cx="304800" cy="369332"/>
          </a:xfrm>
          <a:prstGeom prst="rect">
            <a:avLst/>
          </a:prstGeom>
          <a:noFill/>
        </p:spPr>
        <p:txBody>
          <a:bodyPr wrap="square" rtlCol="0">
            <a:spAutoFit/>
          </a:bodyPr>
          <a:lstStyle/>
          <a:p>
            <a:r>
              <a:rPr kumimoji="1" lang="en-US" altLang="ko-KR" dirty="0">
                <a:solidFill>
                  <a:srgbClr val="FF0000"/>
                </a:solidFill>
              </a:rPr>
              <a:t>V</a:t>
            </a:r>
            <a:endParaRPr kumimoji="1" lang="ko-KR" altLang="en-US" dirty="0">
              <a:solidFill>
                <a:srgbClr val="FF0000"/>
              </a:solidFill>
            </a:endParaRPr>
          </a:p>
        </p:txBody>
      </p:sp>
      <p:sp>
        <p:nvSpPr>
          <p:cNvPr id="30" name="TextBox 29">
            <a:extLst>
              <a:ext uri="{FF2B5EF4-FFF2-40B4-BE49-F238E27FC236}">
                <a16:creationId xmlns:a16="http://schemas.microsoft.com/office/drawing/2014/main" id="{E9FD0A05-1DFA-3F99-B6C7-5474DF09FACA}"/>
              </a:ext>
            </a:extLst>
          </p:cNvPr>
          <p:cNvSpPr txBox="1"/>
          <p:nvPr/>
        </p:nvSpPr>
        <p:spPr>
          <a:xfrm>
            <a:off x="10577615" y="6908905"/>
            <a:ext cx="304800" cy="369332"/>
          </a:xfrm>
          <a:prstGeom prst="rect">
            <a:avLst/>
          </a:prstGeom>
          <a:noFill/>
        </p:spPr>
        <p:txBody>
          <a:bodyPr wrap="square" rtlCol="0">
            <a:spAutoFit/>
          </a:bodyPr>
          <a:lstStyle/>
          <a:p>
            <a:r>
              <a:rPr kumimoji="1" lang="en-US" altLang="ko-KR" dirty="0">
                <a:solidFill>
                  <a:srgbClr val="FF0000"/>
                </a:solidFill>
              </a:rPr>
              <a:t>V</a:t>
            </a:r>
            <a:endParaRPr kumimoji="1" lang="ko-KR" altLang="en-US" dirty="0">
              <a:solidFill>
                <a:srgbClr val="FF0000"/>
              </a:solidFill>
            </a:endParaRPr>
          </a:p>
        </p:txBody>
      </p:sp>
      <p:sp>
        <p:nvSpPr>
          <p:cNvPr id="31" name="TextBox 30">
            <a:extLst>
              <a:ext uri="{FF2B5EF4-FFF2-40B4-BE49-F238E27FC236}">
                <a16:creationId xmlns:a16="http://schemas.microsoft.com/office/drawing/2014/main" id="{0AF1BFBC-5059-0B4F-7841-AF90154265C3}"/>
              </a:ext>
            </a:extLst>
          </p:cNvPr>
          <p:cNvSpPr txBox="1"/>
          <p:nvPr/>
        </p:nvSpPr>
        <p:spPr>
          <a:xfrm>
            <a:off x="10577615" y="7284071"/>
            <a:ext cx="304800" cy="369332"/>
          </a:xfrm>
          <a:prstGeom prst="rect">
            <a:avLst/>
          </a:prstGeom>
          <a:noFill/>
        </p:spPr>
        <p:txBody>
          <a:bodyPr wrap="square" rtlCol="0">
            <a:spAutoFit/>
          </a:bodyPr>
          <a:lstStyle/>
          <a:p>
            <a:r>
              <a:rPr kumimoji="1" lang="en-US" altLang="ko-KR" dirty="0">
                <a:solidFill>
                  <a:srgbClr val="FF0000"/>
                </a:solidFill>
              </a:rPr>
              <a:t>V</a:t>
            </a:r>
            <a:endParaRPr kumimoji="1" lang="ko-KR" altLang="en-US" dirty="0">
              <a:solidFill>
                <a:srgbClr val="FF0000"/>
              </a:solidFill>
            </a:endParaRPr>
          </a:p>
        </p:txBody>
      </p:sp>
    </p:spTree>
    <p:extLst>
      <p:ext uri="{BB962C8B-B14F-4D97-AF65-F5344CB8AC3E}">
        <p14:creationId xmlns:p14="http://schemas.microsoft.com/office/powerpoint/2010/main" val="45410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29" grpId="0"/>
      <p:bldP spid="29" grpId="1"/>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0CCB-5718-8818-B9EE-923735387F1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CA6B258-20D1-635F-E907-DA2E44C57BE9}"/>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0B8F468D-9D06-74FF-95D5-ADCE8B9CEF21}"/>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1843F235-AB77-B974-6FAA-477700D9CB78}"/>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3BADE3CB-A882-8FEA-D719-A42C398769EA}"/>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Test Score</a:t>
            </a:r>
          </a:p>
        </p:txBody>
      </p:sp>
      <p:pic>
        <p:nvPicPr>
          <p:cNvPr id="10" name="Picture 10">
            <a:extLst>
              <a:ext uri="{FF2B5EF4-FFF2-40B4-BE49-F238E27FC236}">
                <a16:creationId xmlns:a16="http://schemas.microsoft.com/office/drawing/2014/main" id="{EF68E097-37FE-6937-D731-E7998D0222CF}"/>
              </a:ext>
            </a:extLst>
          </p:cNvPr>
          <p:cNvPicPr>
            <a:picLocks noChangeAspect="1"/>
          </p:cNvPicPr>
          <p:nvPr/>
        </p:nvPicPr>
        <p:blipFill>
          <a:blip r:embed="rId6"/>
          <a:stretch>
            <a:fillRect/>
          </a:stretch>
        </p:blipFill>
        <p:spPr>
          <a:xfrm>
            <a:off x="622300" y="5143500"/>
            <a:ext cx="17043400" cy="12700"/>
          </a:xfrm>
          <a:prstGeom prst="rect">
            <a:avLst/>
          </a:prstGeom>
        </p:spPr>
      </p:pic>
      <p:pic>
        <p:nvPicPr>
          <p:cNvPr id="7" name="그림 6">
            <a:extLst>
              <a:ext uri="{FF2B5EF4-FFF2-40B4-BE49-F238E27FC236}">
                <a16:creationId xmlns:a16="http://schemas.microsoft.com/office/drawing/2014/main" id="{DDCC6243-A1AC-88FA-F95C-77071F1D02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33650" y="4601871"/>
            <a:ext cx="7772400" cy="670506"/>
          </a:xfrm>
          <a:prstGeom prst="rect">
            <a:avLst/>
          </a:prstGeom>
        </p:spPr>
      </p:pic>
      <p:sp>
        <p:nvSpPr>
          <p:cNvPr id="8" name="TextBox 7">
            <a:extLst>
              <a:ext uri="{FF2B5EF4-FFF2-40B4-BE49-F238E27FC236}">
                <a16:creationId xmlns:a16="http://schemas.microsoft.com/office/drawing/2014/main" id="{D0006123-3972-6878-28E4-4714B3E0BE05}"/>
              </a:ext>
            </a:extLst>
          </p:cNvPr>
          <p:cNvSpPr txBox="1"/>
          <p:nvPr/>
        </p:nvSpPr>
        <p:spPr>
          <a:xfrm>
            <a:off x="2533650" y="4017671"/>
            <a:ext cx="2832099" cy="369332"/>
          </a:xfrm>
          <a:prstGeom prst="rect">
            <a:avLst/>
          </a:prstGeom>
          <a:noFill/>
        </p:spPr>
        <p:txBody>
          <a:bodyPr wrap="square" rtlCol="0">
            <a:spAutoFit/>
          </a:bodyPr>
          <a:lstStyle/>
          <a:p>
            <a:r>
              <a:rPr kumimoji="1" lang="en-US" altLang="ko-KR" dirty="0">
                <a:latin typeface="Pretendard Medium" panose="02000503000000020004" pitchFamily="2" charset="-127"/>
                <a:ea typeface="Pretendard Medium" panose="02000503000000020004" pitchFamily="2" charset="-127"/>
                <a:cs typeface="Pretendard Medium" panose="02000503000000020004" pitchFamily="2" charset="-127"/>
              </a:rPr>
              <a:t>Content-Based Filtering</a:t>
            </a:r>
            <a:endParaRPr kumimoji="1" lang="ko-KR" altLang="en-US"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Tree>
    <p:extLst>
      <p:ext uri="{BB962C8B-B14F-4D97-AF65-F5344CB8AC3E}">
        <p14:creationId xmlns:p14="http://schemas.microsoft.com/office/powerpoint/2010/main" val="1805918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01134-14C7-5C11-D32B-E3DB75EC8B9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CA9CA24-DD37-EC4A-F478-39B1D540597F}"/>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C5D26FC-E246-25FC-2364-ABE943D1E6B8}"/>
              </a:ext>
            </a:extLst>
          </p:cNvPr>
          <p:cNvPicPr>
            <a:picLocks noChangeAspect="1"/>
          </p:cNvPicPr>
          <p:nvPr/>
        </p:nvPicPr>
        <p:blipFill>
          <a:blip r:embed="rId4"/>
          <a:stretch>
            <a:fillRect/>
          </a:stretch>
        </p:blipFill>
        <p:spPr>
          <a:xfrm>
            <a:off x="622300" y="571500"/>
            <a:ext cx="17039864" cy="9154800"/>
          </a:xfrm>
          <a:prstGeom prst="rect">
            <a:avLst/>
          </a:prstGeom>
        </p:spPr>
      </p:pic>
      <p:pic>
        <p:nvPicPr>
          <p:cNvPr id="4" name="Picture 4">
            <a:extLst>
              <a:ext uri="{FF2B5EF4-FFF2-40B4-BE49-F238E27FC236}">
                <a16:creationId xmlns:a16="http://schemas.microsoft.com/office/drawing/2014/main" id="{65758CF8-251D-35EB-5AFB-8AC37014CAAE}"/>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6A9CB2B5-9AAF-9509-AA3A-ADD898CBD30D}"/>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Limitation</a:t>
            </a:r>
          </a:p>
          <a:p>
            <a:pPr lvl="0" algn="ctr">
              <a:lnSpc>
                <a:spcPct val="107899"/>
              </a:lnSpc>
            </a:pPr>
            <a:r>
              <a:rPr lang="en-US" sz="1900" b="0" i="0" u="none" strike="noStrike" spc="100" dirty="0">
                <a:solidFill>
                  <a:srgbClr val="FFFFFF"/>
                </a:solidFill>
                <a:latin typeface="Pretendard Medium"/>
              </a:rPr>
              <a:t>Analysis</a:t>
            </a:r>
          </a:p>
        </p:txBody>
      </p:sp>
      <p:sp>
        <p:nvSpPr>
          <p:cNvPr id="7" name="TextBox 6">
            <a:extLst>
              <a:ext uri="{FF2B5EF4-FFF2-40B4-BE49-F238E27FC236}">
                <a16:creationId xmlns:a16="http://schemas.microsoft.com/office/drawing/2014/main" id="{033F9DC9-9A37-3C2D-4A1B-860C422B9CE0}"/>
              </a:ext>
            </a:extLst>
          </p:cNvPr>
          <p:cNvSpPr txBox="1"/>
          <p:nvPr/>
        </p:nvSpPr>
        <p:spPr>
          <a:xfrm>
            <a:off x="2533650" y="3848707"/>
            <a:ext cx="4933950" cy="461665"/>
          </a:xfrm>
          <a:prstGeom prst="rect">
            <a:avLst/>
          </a:prstGeom>
          <a:noFill/>
        </p:spPr>
        <p:txBody>
          <a:bodyPr wrap="square" rtlCol="0">
            <a:spAutoFit/>
          </a:bodyPr>
          <a:lstStyle/>
          <a:p>
            <a:r>
              <a:rPr kumimoji="1" lang="en-US" altLang="ko-KR" sz="2400" dirty="0">
                <a:latin typeface="Pretendard" panose="02000503000000020004" pitchFamily="2" charset="-127"/>
                <a:ea typeface="Pretendard" panose="02000503000000020004" pitchFamily="2" charset="-127"/>
                <a:cs typeface="Pretendard" panose="02000503000000020004" pitchFamily="2" charset="-127"/>
              </a:rPr>
              <a:t>Warm start only</a:t>
            </a:r>
            <a:endParaRPr kumimoji="1" lang="ko-KR" altLang="en-US" sz="24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TextBox 8">
            <a:extLst>
              <a:ext uri="{FF2B5EF4-FFF2-40B4-BE49-F238E27FC236}">
                <a16:creationId xmlns:a16="http://schemas.microsoft.com/office/drawing/2014/main" id="{C2F7F3FB-0168-526C-E059-82AE33F95E48}"/>
              </a:ext>
            </a:extLst>
          </p:cNvPr>
          <p:cNvSpPr txBox="1"/>
          <p:nvPr/>
        </p:nvSpPr>
        <p:spPr>
          <a:xfrm>
            <a:off x="2533650" y="5514963"/>
            <a:ext cx="4933950" cy="830997"/>
          </a:xfrm>
          <a:prstGeom prst="rect">
            <a:avLst/>
          </a:prstGeom>
          <a:noFill/>
        </p:spPr>
        <p:txBody>
          <a:bodyPr wrap="square" rtlCol="0">
            <a:spAutoFit/>
          </a:bodyPr>
          <a:lstStyle/>
          <a:p>
            <a:pPr algn="just"/>
            <a:r>
              <a:rPr lang="en" altLang="ko-KR" sz="2400" dirty="0">
                <a:latin typeface="Pretendard" panose="02000503000000020004" pitchFamily="2" charset="-127"/>
                <a:ea typeface="Pretendard" panose="02000503000000020004" pitchFamily="2" charset="-127"/>
                <a:cs typeface="Pretendard" panose="02000503000000020004" pitchFamily="2" charset="-127"/>
              </a:rPr>
              <a:t>Similarities learned on the training set cannot be directly reused.</a:t>
            </a:r>
          </a:p>
        </p:txBody>
      </p:sp>
      <p:sp>
        <p:nvSpPr>
          <p:cNvPr id="11" name="TextBox 10">
            <a:extLst>
              <a:ext uri="{FF2B5EF4-FFF2-40B4-BE49-F238E27FC236}">
                <a16:creationId xmlns:a16="http://schemas.microsoft.com/office/drawing/2014/main" id="{D1AF9082-F395-8268-0F12-603C4C3049F5}"/>
              </a:ext>
            </a:extLst>
          </p:cNvPr>
          <p:cNvSpPr txBox="1"/>
          <p:nvPr/>
        </p:nvSpPr>
        <p:spPr>
          <a:xfrm>
            <a:off x="2533650" y="4681835"/>
            <a:ext cx="4933950" cy="461665"/>
          </a:xfrm>
          <a:prstGeom prst="rect">
            <a:avLst/>
          </a:prstGeom>
          <a:noFill/>
        </p:spPr>
        <p:txBody>
          <a:bodyPr wrap="square" rtlCol="0">
            <a:spAutoFit/>
          </a:bodyPr>
          <a:lstStyle/>
          <a:p>
            <a:r>
              <a:rPr kumimoji="1" lang="en-US" altLang="ko-KR" sz="2400" dirty="0">
                <a:latin typeface="Pretendard" panose="02000503000000020004" pitchFamily="2" charset="-127"/>
                <a:ea typeface="Pretendard" panose="02000503000000020004" pitchFamily="2" charset="-127"/>
                <a:cs typeface="Pretendard" panose="02000503000000020004" pitchFamily="2" charset="-127"/>
              </a:rPr>
              <a:t>Global decision boundary</a:t>
            </a:r>
            <a:endParaRPr kumimoji="1" lang="ko-KR" altLang="en-US" sz="2400"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1216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44000"/>
          </a:xfrm>
          <a:prstGeom prst="rect">
            <a:avLst/>
          </a:prstGeom>
        </p:spPr>
      </p:pic>
      <p:sp>
        <p:nvSpPr>
          <p:cNvPr id="4" name="TextBox 4"/>
          <p:cNvSpPr txBox="1"/>
          <p:nvPr/>
        </p:nvSpPr>
        <p:spPr>
          <a:xfrm>
            <a:off x="16040100" y="9474200"/>
            <a:ext cx="1651000" cy="266700"/>
          </a:xfrm>
          <a:prstGeom prst="rect">
            <a:avLst/>
          </a:prstGeom>
        </p:spPr>
        <p:txBody>
          <a:bodyPr lIns="0" tIns="0" rIns="0" bIns="0" rtlCol="0" anchor="ctr"/>
          <a:lstStyle/>
          <a:p>
            <a:pPr lvl="0" algn="r">
              <a:lnSpc>
                <a:spcPct val="107899"/>
              </a:lnSpc>
            </a:pPr>
            <a:r>
              <a:rPr lang="en-US" sz="1500" b="0" i="0" u="none" strike="noStrike" spc="100">
                <a:solidFill>
                  <a:srgbClr val="FFFFFF"/>
                </a:solidFill>
                <a:latin typeface="Pretendard Regular"/>
              </a:rPr>
              <a:t>MIRI COMPANY</a:t>
            </a:r>
          </a:p>
        </p:txBody>
      </p:sp>
      <p:pic>
        <p:nvPicPr>
          <p:cNvPr id="5" name="Picture 5"/>
          <p:cNvPicPr>
            <a:picLocks noChangeAspect="1"/>
          </p:cNvPicPr>
          <p:nvPr/>
        </p:nvPicPr>
        <p:blipFill>
          <a:blip r:embed="rId4"/>
          <a:stretch>
            <a:fillRect/>
          </a:stretch>
        </p:blipFill>
        <p:spPr>
          <a:xfrm>
            <a:off x="7188200" y="3060700"/>
            <a:ext cx="2667000" cy="12700"/>
          </a:xfrm>
          <a:prstGeom prst="rect">
            <a:avLst/>
          </a:prstGeom>
        </p:spPr>
      </p:pic>
      <p:sp>
        <p:nvSpPr>
          <p:cNvPr id="6" name="TextBox 6"/>
          <p:cNvSpPr txBox="1"/>
          <p:nvPr/>
        </p:nvSpPr>
        <p:spPr>
          <a:xfrm>
            <a:off x="82423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01</a:t>
            </a:r>
          </a:p>
        </p:txBody>
      </p:sp>
      <p:sp>
        <p:nvSpPr>
          <p:cNvPr id="7" name="TextBox 7"/>
          <p:cNvSpPr txBox="1"/>
          <p:nvPr/>
        </p:nvSpPr>
        <p:spPr>
          <a:xfrm>
            <a:off x="7251700" y="3251200"/>
            <a:ext cx="25400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ea typeface="Pretendard SemiBold"/>
              </a:rPr>
              <a:t>Motivation</a:t>
            </a:r>
          </a:p>
        </p:txBody>
      </p:sp>
      <p:pic>
        <p:nvPicPr>
          <p:cNvPr id="9" name="Picture 9"/>
          <p:cNvPicPr>
            <a:picLocks noChangeAspect="1"/>
          </p:cNvPicPr>
          <p:nvPr/>
        </p:nvPicPr>
        <p:blipFill>
          <a:blip r:embed="rId4"/>
          <a:stretch>
            <a:fillRect/>
          </a:stretch>
        </p:blipFill>
        <p:spPr>
          <a:xfrm>
            <a:off x="7188200" y="6210300"/>
            <a:ext cx="2667000" cy="12700"/>
          </a:xfrm>
          <a:prstGeom prst="rect">
            <a:avLst/>
          </a:prstGeom>
        </p:spPr>
      </p:pic>
      <p:sp>
        <p:nvSpPr>
          <p:cNvPr id="10" name="TextBox 10"/>
          <p:cNvSpPr txBox="1"/>
          <p:nvPr/>
        </p:nvSpPr>
        <p:spPr>
          <a:xfrm>
            <a:off x="82423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04</a:t>
            </a:r>
          </a:p>
        </p:txBody>
      </p:sp>
      <p:sp>
        <p:nvSpPr>
          <p:cNvPr id="11" name="TextBox 11"/>
          <p:cNvSpPr txBox="1"/>
          <p:nvPr/>
        </p:nvSpPr>
        <p:spPr>
          <a:xfrm>
            <a:off x="7226300" y="6400800"/>
            <a:ext cx="26035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rPr>
              <a:t>Results</a:t>
            </a:r>
            <a:endParaRPr lang="ko-KR" altLang="ko-KR" sz="2300" dirty="0">
              <a:solidFill>
                <a:srgbClr val="00074E"/>
              </a:solidFill>
              <a:ea typeface="Pretendard SemiBold"/>
            </a:endParaRPr>
          </a:p>
        </p:txBody>
      </p:sp>
      <p:pic>
        <p:nvPicPr>
          <p:cNvPr id="13" name="Picture 13"/>
          <p:cNvPicPr>
            <a:picLocks noChangeAspect="1"/>
          </p:cNvPicPr>
          <p:nvPr/>
        </p:nvPicPr>
        <p:blipFill>
          <a:blip r:embed="rId4"/>
          <a:stretch>
            <a:fillRect/>
          </a:stretch>
        </p:blipFill>
        <p:spPr>
          <a:xfrm>
            <a:off x="10401300" y="3060700"/>
            <a:ext cx="2667000" cy="12700"/>
          </a:xfrm>
          <a:prstGeom prst="rect">
            <a:avLst/>
          </a:prstGeom>
        </p:spPr>
      </p:pic>
      <p:sp>
        <p:nvSpPr>
          <p:cNvPr id="14" name="TextBox 14"/>
          <p:cNvSpPr txBox="1"/>
          <p:nvPr/>
        </p:nvSpPr>
        <p:spPr>
          <a:xfrm>
            <a:off x="114554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02</a:t>
            </a:r>
          </a:p>
        </p:txBody>
      </p:sp>
      <p:sp>
        <p:nvSpPr>
          <p:cNvPr id="15" name="TextBox 15"/>
          <p:cNvSpPr txBox="1"/>
          <p:nvPr/>
        </p:nvSpPr>
        <p:spPr>
          <a:xfrm>
            <a:off x="10642600" y="3251200"/>
            <a:ext cx="2197100" cy="787400"/>
          </a:xfrm>
          <a:prstGeom prst="rect">
            <a:avLst/>
          </a:prstGeom>
        </p:spPr>
        <p:txBody>
          <a:bodyPr lIns="0" tIns="0" rIns="0" bIns="0" rtlCol="0" anchor="ctr"/>
          <a:lstStyle/>
          <a:p>
            <a:pPr lvl="0" algn="ctr">
              <a:lnSpc>
                <a:spcPct val="107899"/>
              </a:lnSpc>
            </a:pPr>
            <a:r>
              <a:rPr lang="en-US" sz="2300" b="0" i="0" u="none" strike="noStrike" dirty="0">
                <a:solidFill>
                  <a:srgbClr val="00074E"/>
                </a:solidFill>
                <a:latin typeface="Pretendard SemiBold"/>
              </a:rPr>
              <a:t>Dataset</a:t>
            </a:r>
            <a:endParaRPr lang="ko-KR" sz="2300" b="0" i="0" u="none" strike="noStrike" dirty="0">
              <a:solidFill>
                <a:srgbClr val="00074E"/>
              </a:solidFill>
              <a:ea typeface="Pretendard SemiBold"/>
            </a:endParaRPr>
          </a:p>
        </p:txBody>
      </p:sp>
      <p:pic>
        <p:nvPicPr>
          <p:cNvPr id="17" name="Picture 17"/>
          <p:cNvPicPr>
            <a:picLocks noChangeAspect="1"/>
          </p:cNvPicPr>
          <p:nvPr/>
        </p:nvPicPr>
        <p:blipFill>
          <a:blip r:embed="rId4"/>
          <a:stretch>
            <a:fillRect/>
          </a:stretch>
        </p:blipFill>
        <p:spPr>
          <a:xfrm>
            <a:off x="10401300" y="6210300"/>
            <a:ext cx="2667000" cy="12700"/>
          </a:xfrm>
          <a:prstGeom prst="rect">
            <a:avLst/>
          </a:prstGeom>
        </p:spPr>
      </p:pic>
      <p:sp>
        <p:nvSpPr>
          <p:cNvPr id="18" name="TextBox 18"/>
          <p:cNvSpPr txBox="1"/>
          <p:nvPr/>
        </p:nvSpPr>
        <p:spPr>
          <a:xfrm>
            <a:off x="114554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05</a:t>
            </a:r>
          </a:p>
        </p:txBody>
      </p:sp>
      <p:sp>
        <p:nvSpPr>
          <p:cNvPr id="19" name="TextBox 19"/>
          <p:cNvSpPr txBox="1"/>
          <p:nvPr/>
        </p:nvSpPr>
        <p:spPr>
          <a:xfrm>
            <a:off x="10642600" y="6400800"/>
            <a:ext cx="2197100" cy="787400"/>
          </a:xfrm>
          <a:prstGeom prst="rect">
            <a:avLst/>
          </a:prstGeom>
        </p:spPr>
        <p:txBody>
          <a:bodyPr lIns="0" tIns="0" rIns="0" bIns="0" rtlCol="0" anchor="ctr"/>
          <a:lstStyle/>
          <a:p>
            <a:pPr lvl="0" algn="ctr">
              <a:lnSpc>
                <a:spcPct val="107899"/>
              </a:lnSpc>
            </a:pPr>
            <a:r>
              <a:rPr lang="en-US" sz="2300" b="0" i="0" u="none" strike="noStrike" dirty="0">
                <a:solidFill>
                  <a:srgbClr val="00074E"/>
                </a:solidFill>
                <a:latin typeface="Pretendard SemiBold"/>
              </a:rPr>
              <a:t>Limitation</a:t>
            </a:r>
            <a:endParaRPr lang="ko-KR" sz="2300" b="0" i="0" u="none" strike="noStrike" dirty="0">
              <a:solidFill>
                <a:srgbClr val="00074E"/>
              </a:solidFill>
              <a:ea typeface="Pretendard SemiBold"/>
            </a:endParaRPr>
          </a:p>
        </p:txBody>
      </p:sp>
      <p:pic>
        <p:nvPicPr>
          <p:cNvPr id="21" name="Picture 21"/>
          <p:cNvPicPr>
            <a:picLocks noChangeAspect="1"/>
          </p:cNvPicPr>
          <p:nvPr/>
        </p:nvPicPr>
        <p:blipFill>
          <a:blip r:embed="rId4"/>
          <a:stretch>
            <a:fillRect/>
          </a:stretch>
        </p:blipFill>
        <p:spPr>
          <a:xfrm>
            <a:off x="13614400" y="3060700"/>
            <a:ext cx="2667000" cy="12700"/>
          </a:xfrm>
          <a:prstGeom prst="rect">
            <a:avLst/>
          </a:prstGeom>
        </p:spPr>
      </p:pic>
      <p:sp>
        <p:nvSpPr>
          <p:cNvPr id="22" name="TextBox 22"/>
          <p:cNvSpPr txBox="1"/>
          <p:nvPr/>
        </p:nvSpPr>
        <p:spPr>
          <a:xfrm>
            <a:off x="146685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03</a:t>
            </a:r>
          </a:p>
        </p:txBody>
      </p:sp>
      <p:sp>
        <p:nvSpPr>
          <p:cNvPr id="23" name="TextBox 23"/>
          <p:cNvSpPr txBox="1"/>
          <p:nvPr/>
        </p:nvSpPr>
        <p:spPr>
          <a:xfrm>
            <a:off x="13855700" y="3251200"/>
            <a:ext cx="21971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ea typeface="Pretendard SemiBold"/>
              </a:rPr>
              <a:t>Walk Through</a:t>
            </a:r>
            <a:endParaRPr lang="ko-KR" altLang="ko-KR" sz="2300" dirty="0">
              <a:solidFill>
                <a:srgbClr val="00074E"/>
              </a:solidFill>
              <a:ea typeface="Pretendard SemiBold"/>
            </a:endParaRPr>
          </a:p>
        </p:txBody>
      </p:sp>
      <p:pic>
        <p:nvPicPr>
          <p:cNvPr id="25" name="Picture 25"/>
          <p:cNvPicPr>
            <a:picLocks noChangeAspect="1"/>
          </p:cNvPicPr>
          <p:nvPr/>
        </p:nvPicPr>
        <p:blipFill>
          <a:blip r:embed="rId4"/>
          <a:stretch>
            <a:fillRect/>
          </a:stretch>
        </p:blipFill>
        <p:spPr>
          <a:xfrm>
            <a:off x="13614400" y="6210300"/>
            <a:ext cx="2667000" cy="12700"/>
          </a:xfrm>
          <a:prstGeom prst="rect">
            <a:avLst/>
          </a:prstGeom>
        </p:spPr>
      </p:pic>
      <p:pic>
        <p:nvPicPr>
          <p:cNvPr id="26" name="Picture 26"/>
          <p:cNvPicPr>
            <a:picLocks noChangeAspect="1"/>
          </p:cNvPicPr>
          <p:nvPr/>
        </p:nvPicPr>
        <p:blipFill>
          <a:blip r:embed="rId5"/>
          <a:stretch>
            <a:fillRect/>
          </a:stretch>
        </p:blipFill>
        <p:spPr>
          <a:xfrm>
            <a:off x="16776700" y="8839200"/>
            <a:ext cx="444500" cy="406400"/>
          </a:xfrm>
          <a:prstGeom prst="rect">
            <a:avLst/>
          </a:prstGeom>
        </p:spPr>
      </p:pic>
      <p:sp>
        <p:nvSpPr>
          <p:cNvPr id="27" name="TextBox 27"/>
          <p:cNvSpPr txBox="1"/>
          <p:nvPr/>
        </p:nvSpPr>
        <p:spPr>
          <a:xfrm>
            <a:off x="146685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06</a:t>
            </a:r>
          </a:p>
        </p:txBody>
      </p:sp>
      <p:sp>
        <p:nvSpPr>
          <p:cNvPr id="28" name="TextBox 28"/>
          <p:cNvSpPr txBox="1"/>
          <p:nvPr/>
        </p:nvSpPr>
        <p:spPr>
          <a:xfrm>
            <a:off x="13855700" y="6400800"/>
            <a:ext cx="21971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rPr>
              <a:t>Team member &amp; role</a:t>
            </a:r>
            <a:endParaRPr lang="ko-KR" sz="2300" b="0" i="0" u="none" strike="noStrike" dirty="0">
              <a:solidFill>
                <a:srgbClr val="00074E"/>
              </a:solidFill>
              <a:ea typeface="Pretendard SemiBold"/>
            </a:endParaRPr>
          </a:p>
        </p:txBody>
      </p:sp>
      <p:pic>
        <p:nvPicPr>
          <p:cNvPr id="30" name="Picture 30"/>
          <p:cNvPicPr>
            <a:picLocks noChangeAspect="1"/>
          </p:cNvPicPr>
          <p:nvPr/>
        </p:nvPicPr>
        <p:blipFill>
          <a:blip r:embed="rId6"/>
          <a:stretch>
            <a:fillRect/>
          </a:stretch>
        </p:blipFill>
        <p:spPr>
          <a:xfrm>
            <a:off x="1117600" y="419100"/>
            <a:ext cx="2832100" cy="1498600"/>
          </a:xfrm>
          <a:prstGeom prst="rect">
            <a:avLst/>
          </a:prstGeom>
        </p:spPr>
      </p:pic>
      <p:sp>
        <p:nvSpPr>
          <p:cNvPr id="31" name="TextBox 31"/>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spc="100" dirty="0">
                <a:solidFill>
                  <a:srgbClr val="FFFFFF"/>
                </a:solidFill>
                <a:latin typeface="Pretendard Medium"/>
              </a:rPr>
              <a:t>P</a:t>
            </a:r>
            <a:r>
              <a:rPr lang="en-US" sz="1900" b="0" i="0" u="none" strike="noStrike" spc="100" dirty="0">
                <a:solidFill>
                  <a:srgbClr val="FFFFFF"/>
                </a:solidFill>
                <a:latin typeface="Pretendard Medium"/>
              </a:rPr>
              <a:t>roject</a:t>
            </a:r>
            <a:endParaRPr lang="en-US" sz="1900" spc="100" dirty="0">
              <a:solidFill>
                <a:srgbClr val="FFFFFF"/>
              </a:solidFill>
              <a:latin typeface="Pretendard Medium"/>
            </a:endParaRPr>
          </a:p>
          <a:p>
            <a:pPr lvl="0" algn="ctr">
              <a:lnSpc>
                <a:spcPct val="107899"/>
              </a:lnSpc>
            </a:pPr>
            <a:r>
              <a:rPr lang="en-US" sz="1900" b="0" i="0" u="none" strike="noStrike" spc="100" dirty="0">
                <a:solidFill>
                  <a:srgbClr val="FFFFFF"/>
                </a:solidFill>
                <a:latin typeface="Pretendard Medium"/>
              </a:rPr>
              <a:t>step</a:t>
            </a:r>
            <a:endParaRPr lang="en-US" sz="1900" spc="100" dirty="0">
              <a:solidFill>
                <a:srgbClr val="FFFFFF"/>
              </a:solidFill>
              <a:latin typeface="Pretendard Medium"/>
            </a:endParaRPr>
          </a:p>
        </p:txBody>
      </p:sp>
      <p:sp>
        <p:nvSpPr>
          <p:cNvPr id="32" name="TextBox 32"/>
          <p:cNvSpPr txBox="1"/>
          <p:nvPr/>
        </p:nvSpPr>
        <p:spPr>
          <a:xfrm>
            <a:off x="1460500" y="4584700"/>
            <a:ext cx="4724400" cy="1066800"/>
          </a:xfrm>
          <a:prstGeom prst="rect">
            <a:avLst/>
          </a:prstGeom>
        </p:spPr>
        <p:txBody>
          <a:bodyPr lIns="0" tIns="0" rIns="0" bIns="0" rtlCol="0" anchor="ctr"/>
          <a:lstStyle/>
          <a:p>
            <a:pPr lvl="0" algn="ctr">
              <a:lnSpc>
                <a:spcPct val="99600"/>
              </a:lnSpc>
            </a:pPr>
            <a:r>
              <a:rPr lang="en-US" sz="6000" b="0" i="0" u="none" strike="noStrike">
                <a:solidFill>
                  <a:srgbClr val="00074E"/>
                </a:solidFill>
                <a:latin typeface="Pretendard SemiBold"/>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59EC5-4572-F1C4-C469-3E554CD2973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6A023C0-9907-8A33-B78C-5B6208F7A3D3}"/>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397004EA-99A3-9586-ABD3-8C5D15B6AF20}"/>
              </a:ext>
            </a:extLst>
          </p:cNvPr>
          <p:cNvPicPr>
            <a:picLocks noChangeAspect="1"/>
          </p:cNvPicPr>
          <p:nvPr/>
        </p:nvPicPr>
        <p:blipFill>
          <a:blip r:embed="rId3"/>
          <a:stretch>
            <a:fillRect/>
          </a:stretch>
        </p:blipFill>
        <p:spPr>
          <a:xfrm>
            <a:off x="622300" y="571500"/>
            <a:ext cx="17039864" cy="9154800"/>
          </a:xfrm>
          <a:prstGeom prst="rect">
            <a:avLst/>
          </a:prstGeom>
        </p:spPr>
      </p:pic>
      <p:pic>
        <p:nvPicPr>
          <p:cNvPr id="4" name="Picture 4">
            <a:extLst>
              <a:ext uri="{FF2B5EF4-FFF2-40B4-BE49-F238E27FC236}">
                <a16:creationId xmlns:a16="http://schemas.microsoft.com/office/drawing/2014/main" id="{C0F16C3C-86D8-18F6-F7A3-695A1FA501F7}"/>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F90889AD-0C34-C366-64AC-A5E6EA8CC706}"/>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Member Role</a:t>
            </a:r>
          </a:p>
        </p:txBody>
      </p:sp>
      <p:sp>
        <p:nvSpPr>
          <p:cNvPr id="13" name="TextBox 13">
            <a:extLst>
              <a:ext uri="{FF2B5EF4-FFF2-40B4-BE49-F238E27FC236}">
                <a16:creationId xmlns:a16="http://schemas.microsoft.com/office/drawing/2014/main" id="{99A1A8A7-D6CD-DF80-E61F-944A811AA621}"/>
              </a:ext>
            </a:extLst>
          </p:cNvPr>
          <p:cNvSpPr txBox="1"/>
          <p:nvPr/>
        </p:nvSpPr>
        <p:spPr>
          <a:xfrm>
            <a:off x="2533650" y="3816350"/>
            <a:ext cx="8547100" cy="2654300"/>
          </a:xfrm>
          <a:prstGeom prst="rect">
            <a:avLst/>
          </a:prstGeom>
        </p:spPr>
        <p:txBody>
          <a:bodyPr lIns="0" tIns="0" rIns="0" bIns="0" rtlCol="0" anchor="ctr"/>
          <a:lstStyle/>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PARK SEONJUN: Preprocessing, Modeling and Presentation</a:t>
            </a:r>
          </a:p>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RHYU YEONI: Modeling and Presentation</a:t>
            </a:r>
          </a:p>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JUNG SOYEON: Modeling and Presentation</a:t>
            </a:r>
          </a:p>
        </p:txBody>
      </p:sp>
    </p:spTree>
    <p:extLst>
      <p:ext uri="{BB962C8B-B14F-4D97-AF65-F5344CB8AC3E}">
        <p14:creationId xmlns:p14="http://schemas.microsoft.com/office/powerpoint/2010/main" val="387989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5" name="TextBox 5"/>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Motivation</a:t>
            </a:r>
          </a:p>
        </p:txBody>
      </p:sp>
      <p:pic>
        <p:nvPicPr>
          <p:cNvPr id="6" name="Picture 6"/>
          <p:cNvPicPr>
            <a:picLocks noChangeAspect="1"/>
          </p:cNvPicPr>
          <p:nvPr/>
        </p:nvPicPr>
        <p:blipFill>
          <a:blip r:embed="rId5">
            <a:extLst>
              <a:ext uri="{28A0092B-C50C-407E-A947-70E740481C1C}">
                <a14:useLocalDpi xmlns:a14="http://schemas.microsoft.com/office/drawing/2010/main" val="0"/>
              </a:ext>
            </a:extLst>
          </a:blip>
          <a:srcRect/>
          <a:stretch/>
        </p:blipFill>
        <p:spPr>
          <a:xfrm>
            <a:off x="10341148" y="571500"/>
            <a:ext cx="6956252" cy="9156700"/>
          </a:xfrm>
          <a:prstGeom prst="rect">
            <a:avLst/>
          </a:prstGeom>
        </p:spPr>
      </p:pic>
      <p:pic>
        <p:nvPicPr>
          <p:cNvPr id="7" name="Picture 7"/>
          <p:cNvPicPr>
            <a:picLocks noChangeAspect="1"/>
          </p:cNvPicPr>
          <p:nvPr/>
        </p:nvPicPr>
        <p:blipFill>
          <a:blip r:embed="rId6"/>
          <a:stretch>
            <a:fillRect/>
          </a:stretch>
        </p:blipFill>
        <p:spPr>
          <a:xfrm>
            <a:off x="1600200" y="7899400"/>
            <a:ext cx="2387600" cy="635000"/>
          </a:xfrm>
          <a:prstGeom prst="rect">
            <a:avLst/>
          </a:prstGeom>
        </p:spPr>
      </p:pic>
      <p:sp>
        <p:nvSpPr>
          <p:cNvPr id="8" name="TextBox 8"/>
          <p:cNvSpPr txBox="1"/>
          <p:nvPr/>
        </p:nvSpPr>
        <p:spPr>
          <a:xfrm>
            <a:off x="1828800" y="8051800"/>
            <a:ext cx="1930400" cy="317500"/>
          </a:xfrm>
          <a:prstGeom prst="rect">
            <a:avLst/>
          </a:prstGeom>
        </p:spPr>
        <p:txBody>
          <a:bodyPr lIns="0" tIns="0" rIns="0" bIns="0" rtlCol="0" anchor="ctr"/>
          <a:lstStyle/>
          <a:p>
            <a:pPr lvl="0" algn="ctr">
              <a:lnSpc>
                <a:spcPct val="99600"/>
              </a:lnSpc>
            </a:pPr>
            <a:r>
              <a:rPr lang="en-US" altLang="ko-KR"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Recommend</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 name="Picture 9"/>
          <p:cNvPicPr>
            <a:picLocks noChangeAspect="1"/>
          </p:cNvPicPr>
          <p:nvPr/>
        </p:nvPicPr>
        <p:blipFill>
          <a:blip r:embed="rId6"/>
          <a:stretch>
            <a:fillRect/>
          </a:stretch>
        </p:blipFill>
        <p:spPr>
          <a:xfrm>
            <a:off x="4089400" y="7899400"/>
            <a:ext cx="2387600" cy="635000"/>
          </a:xfrm>
          <a:prstGeom prst="rect">
            <a:avLst/>
          </a:prstGeom>
        </p:spPr>
      </p:pic>
      <p:sp>
        <p:nvSpPr>
          <p:cNvPr id="10" name="TextBox 10"/>
          <p:cNvSpPr txBox="1"/>
          <p:nvPr/>
        </p:nvSpPr>
        <p:spPr>
          <a:xfrm>
            <a:off x="4318000" y="8051800"/>
            <a:ext cx="1930400" cy="317500"/>
          </a:xfrm>
          <a:prstGeom prst="rect">
            <a:avLst/>
          </a:prstGeom>
        </p:spPr>
        <p:txBody>
          <a:bodyPr lIns="0" tIns="0" rIns="0" bIns="0" rtlCol="0" anchor="ctr"/>
          <a:lstStyle/>
          <a:p>
            <a:pPr lvl="0" algn="ctr">
              <a:lnSpc>
                <a:spcPct val="99600"/>
              </a:lnSpc>
            </a:pPr>
            <a:r>
              <a:rPr lang="en-US"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Based on rating</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1" name="Picture 11"/>
          <p:cNvPicPr>
            <a:picLocks noChangeAspect="1"/>
          </p:cNvPicPr>
          <p:nvPr/>
        </p:nvPicPr>
        <p:blipFill>
          <a:blip r:embed="rId6"/>
          <a:stretch>
            <a:fillRect/>
          </a:stretch>
        </p:blipFill>
        <p:spPr>
          <a:xfrm>
            <a:off x="6578600" y="7899400"/>
            <a:ext cx="2387600" cy="635000"/>
          </a:xfrm>
          <a:prstGeom prst="rect">
            <a:avLst/>
          </a:prstGeom>
        </p:spPr>
      </p:pic>
      <p:sp>
        <p:nvSpPr>
          <p:cNvPr id="12" name="TextBox 12"/>
          <p:cNvSpPr txBox="1"/>
          <p:nvPr/>
        </p:nvSpPr>
        <p:spPr>
          <a:xfrm>
            <a:off x="6807200" y="8051800"/>
            <a:ext cx="1930400" cy="317500"/>
          </a:xfrm>
          <a:prstGeom prst="rect">
            <a:avLst/>
          </a:prstGeom>
        </p:spPr>
        <p:txBody>
          <a:bodyPr lIns="0" tIns="0" rIns="0" bIns="0" rtlCol="0" anchor="ctr"/>
          <a:lstStyle/>
          <a:p>
            <a:pPr lvl="0" algn="ctr">
              <a:lnSpc>
                <a:spcPct val="99600"/>
              </a:lnSpc>
            </a:pPr>
            <a:r>
              <a:rPr lang="en-US" altLang="ko-KR"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Custom filtering</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3"/>
          <p:cNvSpPr txBox="1"/>
          <p:nvPr/>
        </p:nvSpPr>
        <p:spPr>
          <a:xfrm>
            <a:off x="1739900" y="4660900"/>
            <a:ext cx="6946900" cy="2654300"/>
          </a:xfrm>
          <a:prstGeom prst="rect">
            <a:avLst/>
          </a:prstGeom>
        </p:spPr>
        <p:txBody>
          <a:bodyPr lIns="0" tIns="0" rIns="0" bIns="0" rtlCol="0" anchor="ctr"/>
          <a:lstStyle/>
          <a:p>
            <a:pPr lvl="0" algn="just">
              <a:lnSpc>
                <a:spcPct val="132800"/>
              </a:lnSpc>
            </a:pPr>
            <a:r>
              <a:rPr lang="en" altLang="ko-KR" sz="2000" dirty="0"/>
              <a:t>There are ongoing reports of passengers receiving unfair or unsatisfactory treatment from airlines. Since the in-flight experience strongly affects overall trip satisfaction, this project uses user ratings and service factors (e.g., seat comfort, cabin crew service) to recommend the most suitable airline or flight for each user.</a:t>
            </a:r>
            <a:endParaRPr lang="en-US" sz="1900" b="0" i="0" u="none" strike="noStrike" dirty="0">
              <a:solidFill>
                <a:srgbClr val="2C2C2C"/>
              </a:solidFill>
              <a:latin typeface="Pretendard Regular"/>
            </a:endParaRPr>
          </a:p>
        </p:txBody>
      </p:sp>
      <p:sp>
        <p:nvSpPr>
          <p:cNvPr id="14" name="TextBox 14"/>
          <p:cNvSpPr txBox="1"/>
          <p:nvPr/>
        </p:nvSpPr>
        <p:spPr>
          <a:xfrm>
            <a:off x="1460500" y="3213100"/>
            <a:ext cx="9055100" cy="977900"/>
          </a:xfrm>
          <a:prstGeom prst="rect">
            <a:avLst/>
          </a:prstGeom>
        </p:spPr>
        <p:txBody>
          <a:bodyPr lIns="0" tIns="0" rIns="0" bIns="0" rtlCol="0" anchor="ctr"/>
          <a:lstStyle/>
          <a:p>
            <a:pPr lvl="0" algn="ctr">
              <a:lnSpc>
                <a:spcPct val="99600"/>
              </a:lnSpc>
            </a:pPr>
            <a:r>
              <a:rPr lang="en-US" altLang="ko-KR" sz="5500" dirty="0">
                <a:solidFill>
                  <a:srgbClr val="00074E"/>
                </a:solidFill>
                <a:ea typeface="Pretendard SemiBold"/>
              </a:rPr>
              <a:t>Flight Recommendation System</a:t>
            </a:r>
            <a:endParaRPr lang="ko-KR" sz="5500" b="0" i="0" u="none" strike="noStrike" dirty="0">
              <a:solidFill>
                <a:srgbClr val="00074E"/>
              </a:solidFill>
              <a:ea typeface="Pretendar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7E89-8A6F-D9E1-0050-BE569401533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43DA013-14D1-774D-0184-2CCB579DDDFB}"/>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7082309-FC78-8227-B526-1804A872D7E7}"/>
              </a:ext>
            </a:extLst>
          </p:cNvPr>
          <p:cNvPicPr>
            <a:picLocks noChangeAspect="1"/>
          </p:cNvPicPr>
          <p:nvPr/>
        </p:nvPicPr>
        <p:blipFill>
          <a:blip r:embed="rId3"/>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40CFDB7F-CD2D-C671-B317-CDAD937CB50A}"/>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44B9C746-0027-C317-2414-469A951C7E9B}"/>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Dataset</a:t>
            </a:r>
          </a:p>
        </p:txBody>
      </p:sp>
      <p:pic>
        <p:nvPicPr>
          <p:cNvPr id="12" name="Picture 12">
            <a:extLst>
              <a:ext uri="{FF2B5EF4-FFF2-40B4-BE49-F238E27FC236}">
                <a16:creationId xmlns:a16="http://schemas.microsoft.com/office/drawing/2014/main" id="{7D9C118A-A409-E25D-5749-08560AD0B3DF}"/>
              </a:ext>
            </a:extLst>
          </p:cNvPr>
          <p:cNvPicPr>
            <a:picLocks noChangeAspect="1"/>
          </p:cNvPicPr>
          <p:nvPr/>
        </p:nvPicPr>
        <p:blipFill>
          <a:blip r:embed="rId5">
            <a:alphaModFix amt="50000"/>
          </a:blip>
          <a:stretch>
            <a:fillRect/>
          </a:stretch>
        </p:blipFill>
        <p:spPr>
          <a:xfrm>
            <a:off x="3124200" y="3822700"/>
            <a:ext cx="4826000" cy="5308600"/>
          </a:xfrm>
          <a:prstGeom prst="rect">
            <a:avLst/>
          </a:prstGeom>
        </p:spPr>
      </p:pic>
      <p:pic>
        <p:nvPicPr>
          <p:cNvPr id="13" name="Picture 13">
            <a:extLst>
              <a:ext uri="{FF2B5EF4-FFF2-40B4-BE49-F238E27FC236}">
                <a16:creationId xmlns:a16="http://schemas.microsoft.com/office/drawing/2014/main" id="{7889DE20-4291-3373-0A3A-05F5565278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24200" y="3848100"/>
            <a:ext cx="4826000" cy="2187323"/>
          </a:xfrm>
          <a:prstGeom prst="rect">
            <a:avLst/>
          </a:prstGeom>
        </p:spPr>
      </p:pic>
      <p:pic>
        <p:nvPicPr>
          <p:cNvPr id="14" name="Picture 14">
            <a:extLst>
              <a:ext uri="{FF2B5EF4-FFF2-40B4-BE49-F238E27FC236}">
                <a16:creationId xmlns:a16="http://schemas.microsoft.com/office/drawing/2014/main" id="{A0E1B1D6-F2CD-6D7A-8EED-B821D9B8A6F5}"/>
              </a:ext>
            </a:extLst>
          </p:cNvPr>
          <p:cNvPicPr>
            <a:picLocks noChangeAspect="1"/>
          </p:cNvPicPr>
          <p:nvPr/>
        </p:nvPicPr>
        <p:blipFill>
          <a:blip r:embed="rId7"/>
          <a:stretch>
            <a:fillRect/>
          </a:stretch>
        </p:blipFill>
        <p:spPr>
          <a:xfrm>
            <a:off x="4965700" y="3784600"/>
            <a:ext cx="1143000" cy="609600"/>
          </a:xfrm>
          <a:prstGeom prst="rect">
            <a:avLst/>
          </a:prstGeom>
        </p:spPr>
      </p:pic>
      <p:sp>
        <p:nvSpPr>
          <p:cNvPr id="15" name="TextBox 15">
            <a:extLst>
              <a:ext uri="{FF2B5EF4-FFF2-40B4-BE49-F238E27FC236}">
                <a16:creationId xmlns:a16="http://schemas.microsoft.com/office/drawing/2014/main" id="{E77D600D-1F9A-8EE6-99D5-C9F33721DCE1}"/>
              </a:ext>
            </a:extLst>
          </p:cNvPr>
          <p:cNvSpPr txBox="1"/>
          <p:nvPr/>
        </p:nvSpPr>
        <p:spPr>
          <a:xfrm>
            <a:off x="5105400" y="3771900"/>
            <a:ext cx="876300" cy="381000"/>
          </a:xfrm>
          <a:prstGeom prst="rect">
            <a:avLst/>
          </a:prstGeom>
        </p:spPr>
        <p:txBody>
          <a:bodyPr lIns="0" tIns="0" rIns="0" bIns="0" rtlCol="0" anchor="ctr"/>
          <a:lstStyle/>
          <a:p>
            <a:pPr lvl="0" algn="ctr">
              <a:lnSpc>
                <a:spcPct val="99600"/>
              </a:lnSpc>
            </a:pPr>
            <a:r>
              <a:rPr lang="en-US" sz="2100" b="0" i="0" u="none" strike="noStrike" spc="100" dirty="0">
                <a:solidFill>
                  <a:srgbClr val="00074E"/>
                </a:solidFill>
                <a:latin typeface="Pretendard Medium"/>
              </a:rPr>
              <a:t>Train</a:t>
            </a:r>
          </a:p>
        </p:txBody>
      </p:sp>
      <p:sp>
        <p:nvSpPr>
          <p:cNvPr id="16" name="TextBox 16">
            <a:extLst>
              <a:ext uri="{FF2B5EF4-FFF2-40B4-BE49-F238E27FC236}">
                <a16:creationId xmlns:a16="http://schemas.microsoft.com/office/drawing/2014/main" id="{A0D59268-99C7-BE1C-6871-8ADDF8AAF63E}"/>
              </a:ext>
            </a:extLst>
          </p:cNvPr>
          <p:cNvSpPr txBox="1"/>
          <p:nvPr/>
        </p:nvSpPr>
        <p:spPr>
          <a:xfrm>
            <a:off x="3327400" y="7543800"/>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41396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20 columns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Author, </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rPr>
              <a:t>airline_name</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rPr>
              <a:t>overall_rating</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https://www.kaggle.com/datasets/elijahconnectng/airlines-review-dataset</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a:p>
            <a:pPr lvl="0">
              <a:lnSpc>
                <a:spcPct val="141100"/>
              </a:lnSpc>
            </a:pP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TextBox 17">
            <a:extLst>
              <a:ext uri="{FF2B5EF4-FFF2-40B4-BE49-F238E27FC236}">
                <a16:creationId xmlns:a16="http://schemas.microsoft.com/office/drawing/2014/main" id="{67F6915E-F55E-0DE5-815D-5FCB9BD25BC7}"/>
              </a:ext>
            </a:extLst>
          </p:cNvPr>
          <p:cNvSpPr txBox="1"/>
          <p:nvPr/>
        </p:nvSpPr>
        <p:spPr>
          <a:xfrm>
            <a:off x="3479800" y="6362700"/>
            <a:ext cx="4127500" cy="368300"/>
          </a:xfrm>
          <a:prstGeom prst="rect">
            <a:avLst/>
          </a:prstGeom>
        </p:spPr>
        <p:txBody>
          <a:bodyPr lIns="0" tIns="0" rIns="0" bIns="0" rtlCol="0" anchor="ctr"/>
          <a:lstStyle/>
          <a:p>
            <a:pPr algn="ctr">
              <a:lnSpc>
                <a:spcPct val="116199"/>
              </a:lnSpc>
            </a:pPr>
            <a:r>
              <a:rPr lang="en-US" altLang="ko-KR" sz="2100" b="1" dirty="0" err="1">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airline.csv</a:t>
            </a:r>
            <a:endPar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pic>
        <p:nvPicPr>
          <p:cNvPr id="18" name="Picture 18">
            <a:extLst>
              <a:ext uri="{FF2B5EF4-FFF2-40B4-BE49-F238E27FC236}">
                <a16:creationId xmlns:a16="http://schemas.microsoft.com/office/drawing/2014/main" id="{A7507618-9064-2362-A267-99C4AE55D211}"/>
              </a:ext>
            </a:extLst>
          </p:cNvPr>
          <p:cNvPicPr>
            <a:picLocks noChangeAspect="1"/>
          </p:cNvPicPr>
          <p:nvPr/>
        </p:nvPicPr>
        <p:blipFill>
          <a:blip r:embed="rId5">
            <a:alphaModFix amt="50000"/>
          </a:blip>
          <a:stretch>
            <a:fillRect/>
          </a:stretch>
        </p:blipFill>
        <p:spPr>
          <a:xfrm>
            <a:off x="10337802" y="3869872"/>
            <a:ext cx="4826000" cy="5308600"/>
          </a:xfrm>
          <a:prstGeom prst="rect">
            <a:avLst/>
          </a:prstGeom>
        </p:spPr>
      </p:pic>
      <p:pic>
        <p:nvPicPr>
          <p:cNvPr id="19" name="Picture 19">
            <a:extLst>
              <a:ext uri="{FF2B5EF4-FFF2-40B4-BE49-F238E27FC236}">
                <a16:creationId xmlns:a16="http://schemas.microsoft.com/office/drawing/2014/main" id="{198DA796-6041-C2B4-5B2A-99B1060FB93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37802" y="3895272"/>
            <a:ext cx="4826000" cy="2137228"/>
          </a:xfrm>
          <a:prstGeom prst="rect">
            <a:avLst/>
          </a:prstGeom>
        </p:spPr>
      </p:pic>
      <p:pic>
        <p:nvPicPr>
          <p:cNvPr id="20" name="Picture 20">
            <a:extLst>
              <a:ext uri="{FF2B5EF4-FFF2-40B4-BE49-F238E27FC236}">
                <a16:creationId xmlns:a16="http://schemas.microsoft.com/office/drawing/2014/main" id="{D17D629A-1694-3439-4BBD-1AE28FF25EE8}"/>
              </a:ext>
            </a:extLst>
          </p:cNvPr>
          <p:cNvPicPr>
            <a:picLocks noChangeAspect="1"/>
          </p:cNvPicPr>
          <p:nvPr/>
        </p:nvPicPr>
        <p:blipFill>
          <a:blip r:embed="rId7"/>
          <a:stretch>
            <a:fillRect/>
          </a:stretch>
        </p:blipFill>
        <p:spPr>
          <a:xfrm>
            <a:off x="12179302" y="3831772"/>
            <a:ext cx="1143000" cy="609600"/>
          </a:xfrm>
          <a:prstGeom prst="rect">
            <a:avLst/>
          </a:prstGeom>
        </p:spPr>
      </p:pic>
      <p:sp>
        <p:nvSpPr>
          <p:cNvPr id="21" name="TextBox 21">
            <a:extLst>
              <a:ext uri="{FF2B5EF4-FFF2-40B4-BE49-F238E27FC236}">
                <a16:creationId xmlns:a16="http://schemas.microsoft.com/office/drawing/2014/main" id="{602A9BC0-D0E1-354C-436C-22E651E70583}"/>
              </a:ext>
            </a:extLst>
          </p:cNvPr>
          <p:cNvSpPr txBox="1"/>
          <p:nvPr/>
        </p:nvSpPr>
        <p:spPr>
          <a:xfrm>
            <a:off x="12319002" y="3819072"/>
            <a:ext cx="876300" cy="381000"/>
          </a:xfrm>
          <a:prstGeom prst="rect">
            <a:avLst/>
          </a:prstGeom>
        </p:spPr>
        <p:txBody>
          <a:bodyPr lIns="0" tIns="0" rIns="0" bIns="0" rtlCol="0" anchor="ctr"/>
          <a:lstStyle/>
          <a:p>
            <a:pPr lvl="0" algn="ctr">
              <a:lnSpc>
                <a:spcPct val="99600"/>
              </a:lnSpc>
            </a:pPr>
            <a:r>
              <a:rPr lang="en-US" sz="2100" b="0" i="0" u="none" strike="noStrike" spc="100" dirty="0">
                <a:solidFill>
                  <a:srgbClr val="00074E"/>
                </a:solidFill>
                <a:latin typeface="Pretendard Medium"/>
              </a:rPr>
              <a:t>Train</a:t>
            </a:r>
          </a:p>
        </p:txBody>
      </p:sp>
      <p:sp>
        <p:nvSpPr>
          <p:cNvPr id="22" name="TextBox 22">
            <a:extLst>
              <a:ext uri="{FF2B5EF4-FFF2-40B4-BE49-F238E27FC236}">
                <a16:creationId xmlns:a16="http://schemas.microsoft.com/office/drawing/2014/main" id="{8FEE1ECC-004C-612C-F655-AECF1AD4A39A}"/>
              </a:ext>
            </a:extLst>
          </p:cNvPr>
          <p:cNvSpPr txBox="1"/>
          <p:nvPr/>
        </p:nvSpPr>
        <p:spPr>
          <a:xfrm>
            <a:off x="10528302" y="7362372"/>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8100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17 columns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Name, Airline, Overall Rating</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https://github.com/quankiquanki/skytrax-reviews-dataset/tree/master/data</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Box 23">
            <a:extLst>
              <a:ext uri="{FF2B5EF4-FFF2-40B4-BE49-F238E27FC236}">
                <a16:creationId xmlns:a16="http://schemas.microsoft.com/office/drawing/2014/main" id="{1A88483C-000C-2221-E92F-B9A901F79581}"/>
              </a:ext>
            </a:extLst>
          </p:cNvPr>
          <p:cNvSpPr txBox="1"/>
          <p:nvPr/>
        </p:nvSpPr>
        <p:spPr>
          <a:xfrm>
            <a:off x="10693402" y="6333672"/>
            <a:ext cx="4127500" cy="368300"/>
          </a:xfrm>
          <a:prstGeom prst="rect">
            <a:avLst/>
          </a:prstGeom>
        </p:spPr>
        <p:txBody>
          <a:bodyPr lIns="0" tIns="0" rIns="0" bIns="0" rtlCol="0" anchor="ctr"/>
          <a:lstStyle/>
          <a:p>
            <a:pPr lvl="0" algn="ctr">
              <a:lnSpc>
                <a:spcPct val="116199"/>
              </a:lnSpc>
            </a:pPr>
            <a:r>
              <a:rPr lang="en-US" altLang="ko-KR" sz="2100" b="1" dirty="0" err="1">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airlines_reviews.csv</a:t>
            </a:r>
            <a:endPar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4" name="TextBox 24">
            <a:extLst>
              <a:ext uri="{FF2B5EF4-FFF2-40B4-BE49-F238E27FC236}">
                <a16:creationId xmlns:a16="http://schemas.microsoft.com/office/drawing/2014/main" id="{57A61D0D-4BB2-1B8C-10D2-56A7F802280B}"/>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Data set</a:t>
            </a:r>
            <a:endParaRPr lang="ko-KR"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Tree>
    <p:extLst>
      <p:ext uri="{BB962C8B-B14F-4D97-AF65-F5344CB8AC3E}">
        <p14:creationId xmlns:p14="http://schemas.microsoft.com/office/powerpoint/2010/main" val="309946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A67C5-BD78-A80A-C327-6D332258921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78CAAC1-6F27-13F4-4682-F9A03D1411B9}"/>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F62F50BA-07F0-A1C4-A0F5-1C5A57010131}"/>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28DD141D-EF43-5D95-207B-2315F303BCB0}"/>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06A6D73A-CB55-9F5F-517D-B24EB307E3CF}"/>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Dataset</a:t>
            </a:r>
          </a:p>
        </p:txBody>
      </p:sp>
      <p:sp>
        <p:nvSpPr>
          <p:cNvPr id="24" name="TextBox 24">
            <a:extLst>
              <a:ext uri="{FF2B5EF4-FFF2-40B4-BE49-F238E27FC236}">
                <a16:creationId xmlns:a16="http://schemas.microsoft.com/office/drawing/2014/main" id="{06B54F26-CF5C-55E9-3E69-BEBA09EB01C6}"/>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dirty="0">
                <a:solidFill>
                  <a:srgbClr val="00074E"/>
                </a:solidFill>
                <a:latin typeface="Pretendard Bold"/>
              </a:rPr>
              <a:t>Train Data Set</a:t>
            </a:r>
            <a:endParaRPr lang="ko-KR" altLang="ko-KR" sz="5500" dirty="0">
              <a:solidFill>
                <a:srgbClr val="00074E"/>
              </a:solidFill>
              <a:ea typeface="Pretendard Bold"/>
            </a:endParaRPr>
          </a:p>
        </p:txBody>
      </p:sp>
      <p:pic>
        <p:nvPicPr>
          <p:cNvPr id="6" name="그림 5" descr="텍스트, 스크린샷, 메뉴, 폰트이(가) 표시된 사진&#10;&#10;AI 생성 콘텐츠는 정확하지 않을 수 있습니다.">
            <a:extLst>
              <a:ext uri="{FF2B5EF4-FFF2-40B4-BE49-F238E27FC236}">
                <a16:creationId xmlns:a16="http://schemas.microsoft.com/office/drawing/2014/main" id="{0366E18E-DBAA-4945-D476-B9EE1BCAE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200" y="3819072"/>
            <a:ext cx="4918075" cy="4808514"/>
          </a:xfrm>
          <a:prstGeom prst="rect">
            <a:avLst/>
          </a:prstGeom>
        </p:spPr>
      </p:pic>
      <p:pic>
        <p:nvPicPr>
          <p:cNvPr id="7" name="그림 6" descr="텍스트, 스크린샷, 폰트, 번호이(가) 표시된 사진&#10;&#10;AI 생성 콘텐츠는 정확하지 않을 수 있습니다.">
            <a:extLst>
              <a:ext uri="{FF2B5EF4-FFF2-40B4-BE49-F238E27FC236}">
                <a16:creationId xmlns:a16="http://schemas.microsoft.com/office/drawing/2014/main" id="{545EB8BA-97EA-B28F-C585-767F8EB060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1995" y="4482647"/>
            <a:ext cx="4846605" cy="3481364"/>
          </a:xfrm>
          <a:prstGeom prst="rect">
            <a:avLst/>
          </a:prstGeom>
        </p:spPr>
      </p:pic>
      <p:sp>
        <p:nvSpPr>
          <p:cNvPr id="8" name="TextBox 17">
            <a:extLst>
              <a:ext uri="{FF2B5EF4-FFF2-40B4-BE49-F238E27FC236}">
                <a16:creationId xmlns:a16="http://schemas.microsoft.com/office/drawing/2014/main" id="{4DE9FC5D-97E6-CFFD-B3FE-A9D6A7913974}"/>
              </a:ext>
            </a:extLst>
          </p:cNvPr>
          <p:cNvSpPr txBox="1"/>
          <p:nvPr/>
        </p:nvSpPr>
        <p:spPr>
          <a:xfrm>
            <a:off x="3138487" y="3238500"/>
            <a:ext cx="4127500" cy="355600"/>
          </a:xfrm>
          <a:prstGeom prst="rect">
            <a:avLst/>
          </a:prstGeom>
        </p:spPr>
        <p:txBody>
          <a:bodyPr lIns="0" tIns="0" rIns="0" bIns="0" rtlCol="0" anchor="ctr"/>
          <a:lstStyle/>
          <a:p>
            <a:pPr lvl="0" algn="ctr">
              <a:lnSpc>
                <a:spcPct val="116199"/>
              </a:lnSpc>
            </a:pPr>
            <a:r>
              <a:rPr lang="en-US" sz="2000" b="0" i="0" u="none" strike="noStrike" dirty="0">
                <a:solidFill>
                  <a:srgbClr val="2C2C2C"/>
                </a:solidFill>
                <a:latin typeface="Pretendard Medium"/>
              </a:rPr>
              <a:t>Raw Data</a:t>
            </a:r>
          </a:p>
        </p:txBody>
      </p:sp>
      <p:sp>
        <p:nvSpPr>
          <p:cNvPr id="9" name="TextBox 18">
            <a:extLst>
              <a:ext uri="{FF2B5EF4-FFF2-40B4-BE49-F238E27FC236}">
                <a16:creationId xmlns:a16="http://schemas.microsoft.com/office/drawing/2014/main" id="{6D55F6E1-ECD2-6F50-0D24-AA32C5CCB0FA}"/>
              </a:ext>
            </a:extLst>
          </p:cNvPr>
          <p:cNvSpPr txBox="1"/>
          <p:nvPr/>
        </p:nvSpPr>
        <p:spPr>
          <a:xfrm>
            <a:off x="11188700" y="3238500"/>
            <a:ext cx="4127500" cy="355600"/>
          </a:xfrm>
          <a:prstGeom prst="rect">
            <a:avLst/>
          </a:prstGeom>
        </p:spPr>
        <p:txBody>
          <a:bodyPr lIns="0" tIns="0" rIns="0" bIns="0" rtlCol="0" anchor="ctr"/>
          <a:lstStyle/>
          <a:p>
            <a:pPr lvl="0" algn="ctr">
              <a:lnSpc>
                <a:spcPct val="116199"/>
              </a:lnSpc>
            </a:pPr>
            <a:r>
              <a:rPr lang="en-US" sz="2000" b="0" i="0" u="none" strike="noStrike" dirty="0">
                <a:solidFill>
                  <a:srgbClr val="2C2C2C"/>
                </a:solidFill>
                <a:latin typeface="Pretendard Medium"/>
              </a:rPr>
              <a:t>Preprocess Result</a:t>
            </a:r>
          </a:p>
        </p:txBody>
      </p:sp>
    </p:spTree>
    <p:extLst>
      <p:ext uri="{BB962C8B-B14F-4D97-AF65-F5344CB8AC3E}">
        <p14:creationId xmlns:p14="http://schemas.microsoft.com/office/powerpoint/2010/main" val="305635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FF503-AA4E-F481-79CF-F92055CA45C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2375DA5-2FF5-0196-CD34-488A56598DD5}"/>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98B6FED1-3E6E-2860-8A3E-D1907E330D49}"/>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D9E8AA18-850A-20B6-5B14-91978FB217E9}"/>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028A83E5-562F-46AF-60A6-03A316E8AAAB}"/>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Dataset</a:t>
            </a:r>
          </a:p>
        </p:txBody>
      </p:sp>
      <p:sp>
        <p:nvSpPr>
          <p:cNvPr id="24" name="TextBox 24">
            <a:extLst>
              <a:ext uri="{FF2B5EF4-FFF2-40B4-BE49-F238E27FC236}">
                <a16:creationId xmlns:a16="http://schemas.microsoft.com/office/drawing/2014/main" id="{E707E649-D9E8-58B6-0E37-36450037501D}"/>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dirty="0">
                <a:solidFill>
                  <a:srgbClr val="00074E"/>
                </a:solidFill>
                <a:latin typeface="Pretendard Bold"/>
              </a:rPr>
              <a:t>Test Data Set</a:t>
            </a:r>
            <a:endParaRPr lang="ko-KR" altLang="ko-KR" sz="5500" dirty="0">
              <a:solidFill>
                <a:srgbClr val="00074E"/>
              </a:solidFill>
              <a:ea typeface="Pretendard Bold"/>
            </a:endParaRPr>
          </a:p>
        </p:txBody>
      </p:sp>
      <p:pic>
        <p:nvPicPr>
          <p:cNvPr id="6" name="그림 5">
            <a:extLst>
              <a:ext uri="{FF2B5EF4-FFF2-40B4-BE49-F238E27FC236}">
                <a16:creationId xmlns:a16="http://schemas.microsoft.com/office/drawing/2014/main" id="{6D5FC663-5C36-694D-BD0F-351F4D4AB79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50169" y="3819072"/>
            <a:ext cx="4904137" cy="4808514"/>
          </a:xfrm>
          <a:prstGeom prst="rect">
            <a:avLst/>
          </a:prstGeom>
        </p:spPr>
      </p:pic>
      <p:pic>
        <p:nvPicPr>
          <p:cNvPr id="7" name="그림 6">
            <a:extLst>
              <a:ext uri="{FF2B5EF4-FFF2-40B4-BE49-F238E27FC236}">
                <a16:creationId xmlns:a16="http://schemas.microsoft.com/office/drawing/2014/main" id="{4BB72B73-A943-43C1-8F0C-430E4E79D94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21995" y="4487536"/>
            <a:ext cx="4846605" cy="3471585"/>
          </a:xfrm>
          <a:prstGeom prst="rect">
            <a:avLst/>
          </a:prstGeom>
        </p:spPr>
      </p:pic>
      <p:sp>
        <p:nvSpPr>
          <p:cNvPr id="8" name="TextBox 17">
            <a:extLst>
              <a:ext uri="{FF2B5EF4-FFF2-40B4-BE49-F238E27FC236}">
                <a16:creationId xmlns:a16="http://schemas.microsoft.com/office/drawing/2014/main" id="{310CFC8D-464C-F834-32D5-62EA1312537C}"/>
              </a:ext>
            </a:extLst>
          </p:cNvPr>
          <p:cNvSpPr txBox="1"/>
          <p:nvPr/>
        </p:nvSpPr>
        <p:spPr>
          <a:xfrm>
            <a:off x="3138487" y="3234872"/>
            <a:ext cx="4127500" cy="355600"/>
          </a:xfrm>
          <a:prstGeom prst="rect">
            <a:avLst/>
          </a:prstGeom>
        </p:spPr>
        <p:txBody>
          <a:bodyPr lIns="0" tIns="0" rIns="0" bIns="0" rtlCol="0" anchor="ctr"/>
          <a:lstStyle/>
          <a:p>
            <a:pPr lvl="0" algn="ctr">
              <a:lnSpc>
                <a:spcPct val="116199"/>
              </a:lnSpc>
            </a:pPr>
            <a:r>
              <a:rPr lang="en-US" sz="2000" b="0" i="0" u="none" strike="noStrike" dirty="0">
                <a:solidFill>
                  <a:srgbClr val="2C2C2C"/>
                </a:solidFill>
                <a:latin typeface="Pretendard Medium"/>
              </a:rPr>
              <a:t>Raw Data</a:t>
            </a:r>
          </a:p>
        </p:txBody>
      </p:sp>
      <p:sp>
        <p:nvSpPr>
          <p:cNvPr id="9" name="TextBox 18">
            <a:extLst>
              <a:ext uri="{FF2B5EF4-FFF2-40B4-BE49-F238E27FC236}">
                <a16:creationId xmlns:a16="http://schemas.microsoft.com/office/drawing/2014/main" id="{9A413DAA-AFBF-627B-F719-2619F4CD7848}"/>
              </a:ext>
            </a:extLst>
          </p:cNvPr>
          <p:cNvSpPr txBox="1"/>
          <p:nvPr/>
        </p:nvSpPr>
        <p:spPr>
          <a:xfrm>
            <a:off x="11188700" y="3238500"/>
            <a:ext cx="4127500" cy="355600"/>
          </a:xfrm>
          <a:prstGeom prst="rect">
            <a:avLst/>
          </a:prstGeom>
        </p:spPr>
        <p:txBody>
          <a:bodyPr lIns="0" tIns="0" rIns="0" bIns="0" rtlCol="0" anchor="ctr"/>
          <a:lstStyle/>
          <a:p>
            <a:pPr lvl="0" algn="ctr">
              <a:lnSpc>
                <a:spcPct val="116199"/>
              </a:lnSpc>
            </a:pPr>
            <a:r>
              <a:rPr lang="en-US" sz="2000" b="0" i="0" u="none" strike="noStrike" dirty="0">
                <a:solidFill>
                  <a:srgbClr val="2C2C2C"/>
                </a:solidFill>
                <a:latin typeface="Pretendard Medium"/>
              </a:rPr>
              <a:t>Preprocess Result</a:t>
            </a:r>
          </a:p>
        </p:txBody>
      </p:sp>
    </p:spTree>
    <p:extLst>
      <p:ext uri="{BB962C8B-B14F-4D97-AF65-F5344CB8AC3E}">
        <p14:creationId xmlns:p14="http://schemas.microsoft.com/office/powerpoint/2010/main" val="173121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48627-383F-35E5-FC36-A25B8FBDD22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CF1D713-D1E3-D22E-E0FD-727D8F1B0A1F}"/>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9D22479E-C0A9-CD82-F673-DB85A5C21D05}"/>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E2BE196F-A976-1785-5C9D-C4F8E211BEFD}"/>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DABFA39A-CB8E-0C89-A96D-06C7976CFA3A}"/>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B2AB7A87-90C6-944D-44D6-B009B0E595D3}"/>
              </a:ext>
            </a:extLst>
          </p:cNvPr>
          <p:cNvPicPr>
            <a:picLocks noChangeAspect="1"/>
          </p:cNvPicPr>
          <p:nvPr/>
        </p:nvPicPr>
        <p:blipFill>
          <a:blip r:embed="rId6"/>
          <a:stretch>
            <a:fillRect/>
          </a:stretch>
        </p:blipFill>
        <p:spPr>
          <a:xfrm>
            <a:off x="622300" y="5143500"/>
            <a:ext cx="17043400" cy="12700"/>
          </a:xfrm>
          <a:prstGeom prst="rect">
            <a:avLst/>
          </a:prstGeom>
        </p:spPr>
      </p:pic>
      <p:sp>
        <p:nvSpPr>
          <p:cNvPr id="27" name="TextBox 27">
            <a:extLst>
              <a:ext uri="{FF2B5EF4-FFF2-40B4-BE49-F238E27FC236}">
                <a16:creationId xmlns:a16="http://schemas.microsoft.com/office/drawing/2014/main" id="{0506EA50-7045-A6B1-DBA5-2C65F2935882}"/>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Hybrid User-Based CF</a:t>
            </a:r>
            <a:endParaRPr 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6" name="TextBox 5">
            <a:extLst>
              <a:ext uri="{FF2B5EF4-FFF2-40B4-BE49-F238E27FC236}">
                <a16:creationId xmlns:a16="http://schemas.microsoft.com/office/drawing/2014/main" id="{0A2EDB28-7302-84C7-E313-305D6197E94F}"/>
              </a:ext>
            </a:extLst>
          </p:cNvPr>
          <p:cNvSpPr txBox="1"/>
          <p:nvPr/>
        </p:nvSpPr>
        <p:spPr>
          <a:xfrm>
            <a:off x="3556000" y="3467100"/>
            <a:ext cx="4902200"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Only consider users who appear more than three times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TextBox 6">
            <a:extLst>
              <a:ext uri="{FF2B5EF4-FFF2-40B4-BE49-F238E27FC236}">
                <a16:creationId xmlns:a16="http://schemas.microsoft.com/office/drawing/2014/main" id="{C6D18A16-F24D-5C6E-9FCE-1FFB12FC609F}"/>
              </a:ext>
            </a:extLst>
          </p:cNvPr>
          <p:cNvSpPr txBox="1"/>
          <p:nvPr/>
        </p:nvSpPr>
        <p:spPr>
          <a:xfrm>
            <a:off x="3556000" y="4330700"/>
            <a:ext cx="4902200" cy="646331"/>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Model knows </a:t>
            </a:r>
            <a:r>
              <a:rPr lang="en" altLang="ko-KR" dirty="0">
                <a:latin typeface="Pretendard" panose="02000503000000020004" pitchFamily="2" charset="-127"/>
                <a:ea typeface="Pretendard" panose="02000503000000020004" pitchFamily="2" charset="-127"/>
                <a:cs typeface="Pretendard" panose="02000503000000020004" pitchFamily="2" charset="-127"/>
              </a:rPr>
              <a:t>other users' scores and recommendation status.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8" name="TextBox 7">
            <a:extLst>
              <a:ext uri="{FF2B5EF4-FFF2-40B4-BE49-F238E27FC236}">
                <a16:creationId xmlns:a16="http://schemas.microsoft.com/office/drawing/2014/main" id="{8D58882F-2014-A07B-5B9A-88323E4DA97A}"/>
              </a:ext>
            </a:extLst>
          </p:cNvPr>
          <p:cNvSpPr txBox="1"/>
          <p:nvPr/>
        </p:nvSpPr>
        <p:spPr>
          <a:xfrm>
            <a:off x="3556000" y="5189557"/>
            <a:ext cx="4902200"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Users provide one of their own evaluation records.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TextBox 8">
            <a:extLst>
              <a:ext uri="{FF2B5EF4-FFF2-40B4-BE49-F238E27FC236}">
                <a16:creationId xmlns:a16="http://schemas.microsoft.com/office/drawing/2014/main" id="{7485D67E-2954-9243-BFE3-3A3E340F9EBD}"/>
              </a:ext>
            </a:extLst>
          </p:cNvPr>
          <p:cNvSpPr txBox="1"/>
          <p:nvPr/>
        </p:nvSpPr>
        <p:spPr>
          <a:xfrm>
            <a:off x="3556000" y="6062223"/>
            <a:ext cx="4902200" cy="646331"/>
          </a:xfrm>
          <a:prstGeom prst="rect">
            <a:avLst/>
          </a:prstGeom>
          <a:noFill/>
        </p:spPr>
        <p:txBody>
          <a:bodyPr wrap="square" rtlCol="0">
            <a:spAutoFit/>
          </a:bodyPr>
          <a:lstStyle/>
          <a:p>
            <a:r>
              <a:rPr lang="en" altLang="ko-KR" dirty="0">
                <a:latin typeface="Pretendard" panose="02000503000000020004" pitchFamily="2" charset="-127"/>
                <a:ea typeface="Pretendard" panose="02000503000000020004" pitchFamily="2" charset="-127"/>
                <a:cs typeface="Pretendard" panose="02000503000000020004" pitchFamily="2" charset="-127"/>
              </a:rPr>
              <a:t>Compute similarity by comparing the provided records with the records of other users</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6769CDC3-EB4E-12C2-CEA4-5DAEA22F80BC}"/>
              </a:ext>
            </a:extLst>
          </p:cNvPr>
          <p:cNvSpPr txBox="1"/>
          <p:nvPr/>
        </p:nvSpPr>
        <p:spPr>
          <a:xfrm>
            <a:off x="3556000" y="6949242"/>
            <a:ext cx="4749800" cy="369332"/>
          </a:xfrm>
          <a:prstGeom prst="rect">
            <a:avLst/>
          </a:prstGeom>
          <a:noFill/>
        </p:spPr>
        <p:txBody>
          <a:bodyPr wrap="square" rtlCol="0">
            <a:spAutoFit/>
          </a:bodyPr>
          <a:lstStyle/>
          <a:p>
            <a:r>
              <a:rPr kumimoji="1" lang="en-US" altLang="ko-KR" dirty="0">
                <a:latin typeface="Pretendard" panose="02000503000000020004" pitchFamily="2" charset="-127"/>
                <a:ea typeface="Pretendard" panose="02000503000000020004" pitchFamily="2" charset="-127"/>
                <a:cs typeface="Pretendard" panose="02000503000000020004" pitchFamily="2" charset="-127"/>
              </a:rPr>
              <a:t>Provide airline recommendations to user.</a:t>
            </a:r>
            <a:endParaRPr kumimoji="1" lang="ko-KR" altLang="en-US"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오른쪽 화살표[R] 13">
            <a:extLst>
              <a:ext uri="{FF2B5EF4-FFF2-40B4-BE49-F238E27FC236}">
                <a16:creationId xmlns:a16="http://schemas.microsoft.com/office/drawing/2014/main" id="{FCF63764-068D-CB11-48F4-0A79EE2D47B4}"/>
              </a:ext>
            </a:extLst>
          </p:cNvPr>
          <p:cNvSpPr/>
          <p:nvPr/>
        </p:nvSpPr>
        <p:spPr>
          <a:xfrm>
            <a:off x="8204200" y="6935149"/>
            <a:ext cx="381000" cy="495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dirty="0"/>
              <a:t>      </a:t>
            </a:r>
            <a:endParaRPr kumimoji="1" lang="ko-KR" altLang="en-US" dirty="0"/>
          </a:p>
        </p:txBody>
      </p:sp>
      <p:pic>
        <p:nvPicPr>
          <p:cNvPr id="1026" name="Picture 2" descr="회원가입 완료 화면 구성 방법! | 요즘IT">
            <a:extLst>
              <a:ext uri="{FF2B5EF4-FFF2-40B4-BE49-F238E27FC236}">
                <a16:creationId xmlns:a16="http://schemas.microsoft.com/office/drawing/2014/main" id="{230B4309-24C0-609D-D47C-7291075025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8211" y="2772459"/>
            <a:ext cx="6347978" cy="6773407"/>
          </a:xfrm>
          <a:prstGeom prst="rect">
            <a:avLst/>
          </a:prstGeom>
          <a:noFill/>
          <a:extLst>
            <a:ext uri="{909E8E84-426E-40DD-AFC4-6F175D3DCCD1}">
              <a14:hiddenFill xmlns:a14="http://schemas.microsoft.com/office/drawing/2010/main">
                <a:solidFill>
                  <a:srgbClr val="FFFFFF"/>
                </a:solidFill>
              </a14:hiddenFill>
            </a:ext>
          </a:extLst>
        </p:spPr>
      </p:pic>
      <p:sp>
        <p:nvSpPr>
          <p:cNvPr id="25" name="오른쪽 화살표[R] 24">
            <a:extLst>
              <a:ext uri="{FF2B5EF4-FFF2-40B4-BE49-F238E27FC236}">
                <a16:creationId xmlns:a16="http://schemas.microsoft.com/office/drawing/2014/main" id="{284F9C5D-9B8B-CC61-F84C-8F83B290B49B}"/>
              </a:ext>
            </a:extLst>
          </p:cNvPr>
          <p:cNvSpPr/>
          <p:nvPr/>
        </p:nvSpPr>
        <p:spPr>
          <a:xfrm>
            <a:off x="8763000" y="5143500"/>
            <a:ext cx="381000" cy="495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887DA9F-4DC3-94DD-7B6A-3C3BF05B55F5}"/>
              </a:ext>
            </a:extLst>
          </p:cNvPr>
          <p:cNvSpPr txBox="1"/>
          <p:nvPr/>
        </p:nvSpPr>
        <p:spPr>
          <a:xfrm>
            <a:off x="8890000" y="6935569"/>
            <a:ext cx="4749800" cy="646331"/>
          </a:xfrm>
          <a:prstGeom prst="rect">
            <a:avLst/>
          </a:prstGeom>
          <a:noFill/>
        </p:spPr>
        <p:txBody>
          <a:bodyPr wrap="square" rtlCol="0">
            <a:spAutoFit/>
          </a:bodyPr>
          <a:lstStyle/>
          <a:p>
            <a:r>
              <a:rPr lang="en" altLang="ko-KR" dirty="0"/>
              <a:t>Predict whether an item that a user has rated will be recommended.</a:t>
            </a:r>
            <a:endParaRPr kumimoji="1" lang="ko-KR" altLang="en-US" dirty="0"/>
          </a:p>
        </p:txBody>
      </p:sp>
    </p:spTree>
    <p:extLst>
      <p:ext uri="{BB962C8B-B14F-4D97-AF65-F5344CB8AC3E}">
        <p14:creationId xmlns:p14="http://schemas.microsoft.com/office/powerpoint/2010/main" val="343387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5" grpId="1"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EC9A-B85C-65D9-823A-D19E8A8BE56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3A6EAE1-6E99-B1AC-0B15-66E0C6DD6D0D}"/>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C0DDE34F-1723-692F-A179-17AB05816341}"/>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1A2C1018-8814-BFE7-13AB-E1E093153FFE}"/>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0AC3DA24-FF18-7C4A-6871-84B8888E7304}"/>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17FEC95A-02F4-0171-2F79-1537E16A0524}"/>
              </a:ext>
            </a:extLst>
          </p:cNvPr>
          <p:cNvPicPr>
            <a:picLocks noChangeAspect="1"/>
          </p:cNvPicPr>
          <p:nvPr/>
        </p:nvPicPr>
        <p:blipFill>
          <a:blip r:embed="rId6"/>
          <a:stretch>
            <a:fillRect/>
          </a:stretch>
        </p:blipFill>
        <p:spPr>
          <a:xfrm>
            <a:off x="622300" y="5143500"/>
            <a:ext cx="17043400" cy="12700"/>
          </a:xfrm>
          <a:prstGeom prst="rect">
            <a:avLst/>
          </a:prstGeom>
        </p:spPr>
      </p:pic>
      <p:sp>
        <p:nvSpPr>
          <p:cNvPr id="27" name="TextBox 27">
            <a:extLst>
              <a:ext uri="{FF2B5EF4-FFF2-40B4-BE49-F238E27FC236}">
                <a16:creationId xmlns:a16="http://schemas.microsoft.com/office/drawing/2014/main" id="{578547E6-6D68-BFCA-B423-655B7191AC04}"/>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Hybrid User-Based CF</a:t>
            </a:r>
            <a:endParaRPr 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graphicFrame>
        <p:nvGraphicFramePr>
          <p:cNvPr id="28" name="표 27">
            <a:extLst>
              <a:ext uri="{FF2B5EF4-FFF2-40B4-BE49-F238E27FC236}">
                <a16:creationId xmlns:a16="http://schemas.microsoft.com/office/drawing/2014/main" id="{D890C68A-7BDE-C09D-56F0-609151D99142}"/>
              </a:ext>
            </a:extLst>
          </p:cNvPr>
          <p:cNvGraphicFramePr>
            <a:graphicFrameLocks noGrp="1"/>
          </p:cNvGraphicFramePr>
          <p:nvPr>
            <p:extLst>
              <p:ext uri="{D42A27DB-BD31-4B8C-83A1-F6EECF244321}">
                <p14:modId xmlns:p14="http://schemas.microsoft.com/office/powerpoint/2010/main" val="4280343227"/>
              </p:ext>
            </p:extLst>
          </p:nvPr>
        </p:nvGraphicFramePr>
        <p:xfrm>
          <a:off x="3041651" y="4064000"/>
          <a:ext cx="12191998" cy="40792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00758437"/>
                    </a:ext>
                  </a:extLst>
                </a:gridCol>
                <a:gridCol w="1741714">
                  <a:extLst>
                    <a:ext uri="{9D8B030D-6E8A-4147-A177-3AD203B41FA5}">
                      <a16:colId xmlns:a16="http://schemas.microsoft.com/office/drawing/2014/main" val="698149076"/>
                    </a:ext>
                  </a:extLst>
                </a:gridCol>
                <a:gridCol w="1741714">
                  <a:extLst>
                    <a:ext uri="{9D8B030D-6E8A-4147-A177-3AD203B41FA5}">
                      <a16:colId xmlns:a16="http://schemas.microsoft.com/office/drawing/2014/main" val="2429264184"/>
                    </a:ext>
                  </a:extLst>
                </a:gridCol>
                <a:gridCol w="1741714">
                  <a:extLst>
                    <a:ext uri="{9D8B030D-6E8A-4147-A177-3AD203B41FA5}">
                      <a16:colId xmlns:a16="http://schemas.microsoft.com/office/drawing/2014/main" val="2252593951"/>
                    </a:ext>
                  </a:extLst>
                </a:gridCol>
                <a:gridCol w="1741714">
                  <a:extLst>
                    <a:ext uri="{9D8B030D-6E8A-4147-A177-3AD203B41FA5}">
                      <a16:colId xmlns:a16="http://schemas.microsoft.com/office/drawing/2014/main" val="2956206513"/>
                    </a:ext>
                  </a:extLst>
                </a:gridCol>
                <a:gridCol w="1741714">
                  <a:extLst>
                    <a:ext uri="{9D8B030D-6E8A-4147-A177-3AD203B41FA5}">
                      <a16:colId xmlns:a16="http://schemas.microsoft.com/office/drawing/2014/main" val="3291929928"/>
                    </a:ext>
                  </a:extLst>
                </a:gridCol>
                <a:gridCol w="1741714">
                  <a:extLst>
                    <a:ext uri="{9D8B030D-6E8A-4147-A177-3AD203B41FA5}">
                      <a16:colId xmlns:a16="http://schemas.microsoft.com/office/drawing/2014/main" val="2386769780"/>
                    </a:ext>
                  </a:extLst>
                </a:gridCol>
              </a:tblGrid>
              <a:tr h="370840">
                <a:tc>
                  <a:txBody>
                    <a:bodyPr/>
                    <a:lstStyle/>
                    <a:p>
                      <a:pPr latinLnBrk="1"/>
                      <a:r>
                        <a:rPr lang="en-US" altLang="ko-KR" b="0" i="0" dirty="0" err="1">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userId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err="1">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itemId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feature1</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feature2</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feature3</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Rating</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rPr>
                        <a:t>Recommend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66402"/>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1130626"/>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964811"/>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557848"/>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12426"/>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3195375"/>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4724411"/>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1063758"/>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094560"/>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0</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485379"/>
                  </a:ext>
                </a:extLst>
              </a:tr>
              <a:tr h="370840">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A</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5</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4</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b="0" i="0" dirty="0">
                          <a:latin typeface="Pretendard Medium" panose="02000503000000020004" pitchFamily="2" charset="-127"/>
                          <a:ea typeface="Pretendard Medium" panose="02000503000000020004" pitchFamily="2" charset="-127"/>
                          <a:cs typeface="Pretendard Medium" panose="02000503000000020004" pitchFamily="2" charset="-127"/>
                        </a:rPr>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16935"/>
                  </a:ext>
                </a:extLst>
              </a:tr>
            </a:tbl>
          </a:graphicData>
        </a:graphic>
      </p:graphicFrame>
      <p:sp>
        <p:nvSpPr>
          <p:cNvPr id="30" name="직사각형 29">
            <a:extLst>
              <a:ext uri="{FF2B5EF4-FFF2-40B4-BE49-F238E27FC236}">
                <a16:creationId xmlns:a16="http://schemas.microsoft.com/office/drawing/2014/main" id="{A1B25C2D-FBF8-76F5-1F68-5B0A109C5676}"/>
              </a:ext>
            </a:extLst>
          </p:cNvPr>
          <p:cNvSpPr/>
          <p:nvPr/>
        </p:nvSpPr>
        <p:spPr>
          <a:xfrm>
            <a:off x="6477000" y="4064000"/>
            <a:ext cx="1752600" cy="40792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1" name="직사각형 30">
            <a:extLst>
              <a:ext uri="{FF2B5EF4-FFF2-40B4-BE49-F238E27FC236}">
                <a16:creationId xmlns:a16="http://schemas.microsoft.com/office/drawing/2014/main" id="{1B247789-D446-6D1B-2536-14CC247BE5FD}"/>
              </a:ext>
            </a:extLst>
          </p:cNvPr>
          <p:cNvSpPr/>
          <p:nvPr/>
        </p:nvSpPr>
        <p:spPr>
          <a:xfrm>
            <a:off x="8208495" y="4064000"/>
            <a:ext cx="1752600" cy="40792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2" name="직사각형 31">
            <a:extLst>
              <a:ext uri="{FF2B5EF4-FFF2-40B4-BE49-F238E27FC236}">
                <a16:creationId xmlns:a16="http://schemas.microsoft.com/office/drawing/2014/main" id="{87F791CE-E445-2BB5-3F42-D1586CBDC6BD}"/>
              </a:ext>
            </a:extLst>
          </p:cNvPr>
          <p:cNvSpPr/>
          <p:nvPr/>
        </p:nvSpPr>
        <p:spPr>
          <a:xfrm>
            <a:off x="9979024" y="4064000"/>
            <a:ext cx="1752600" cy="40792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3" name="직사각형 32">
            <a:extLst>
              <a:ext uri="{FF2B5EF4-FFF2-40B4-BE49-F238E27FC236}">
                <a16:creationId xmlns:a16="http://schemas.microsoft.com/office/drawing/2014/main" id="{0FDF802B-3C75-D07B-AFE8-466AE1BDDB67}"/>
              </a:ext>
            </a:extLst>
          </p:cNvPr>
          <p:cNvSpPr/>
          <p:nvPr/>
        </p:nvSpPr>
        <p:spPr>
          <a:xfrm>
            <a:off x="3041651" y="4457700"/>
            <a:ext cx="1758949" cy="14478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A9F757AE-10A4-D563-70E9-9BEE224B819F}"/>
              </a:ext>
            </a:extLst>
          </p:cNvPr>
          <p:cNvSpPr/>
          <p:nvPr/>
        </p:nvSpPr>
        <p:spPr>
          <a:xfrm>
            <a:off x="3041651" y="5905500"/>
            <a:ext cx="1758949" cy="1143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직사각형 34">
            <a:extLst>
              <a:ext uri="{FF2B5EF4-FFF2-40B4-BE49-F238E27FC236}">
                <a16:creationId xmlns:a16="http://schemas.microsoft.com/office/drawing/2014/main" id="{F747643D-DB8E-2CC6-81EC-2BA2CE21B3AD}"/>
              </a:ext>
            </a:extLst>
          </p:cNvPr>
          <p:cNvSpPr/>
          <p:nvPr/>
        </p:nvSpPr>
        <p:spPr>
          <a:xfrm>
            <a:off x="3041650" y="7048500"/>
            <a:ext cx="1758949" cy="1143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직사각형 42">
            <a:extLst>
              <a:ext uri="{FF2B5EF4-FFF2-40B4-BE49-F238E27FC236}">
                <a16:creationId xmlns:a16="http://schemas.microsoft.com/office/drawing/2014/main" id="{693A753F-D44E-1247-6315-9D61CDACFEFC}"/>
              </a:ext>
            </a:extLst>
          </p:cNvPr>
          <p:cNvSpPr/>
          <p:nvPr/>
        </p:nvSpPr>
        <p:spPr>
          <a:xfrm>
            <a:off x="4800599" y="4457700"/>
            <a:ext cx="1676401" cy="35306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직사각형 43">
            <a:extLst>
              <a:ext uri="{FF2B5EF4-FFF2-40B4-BE49-F238E27FC236}">
                <a16:creationId xmlns:a16="http://schemas.microsoft.com/office/drawing/2014/main" id="{3CEB3AE1-10BA-02D0-3425-651F1834E289}"/>
              </a:ext>
            </a:extLst>
          </p:cNvPr>
          <p:cNvSpPr/>
          <p:nvPr/>
        </p:nvSpPr>
        <p:spPr>
          <a:xfrm>
            <a:off x="4800599" y="4810760"/>
            <a:ext cx="1676401" cy="35306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TextBox 44">
            <a:extLst>
              <a:ext uri="{FF2B5EF4-FFF2-40B4-BE49-F238E27FC236}">
                <a16:creationId xmlns:a16="http://schemas.microsoft.com/office/drawing/2014/main" id="{C4FB8126-8436-BC28-C032-4D9998504181}"/>
              </a:ext>
            </a:extLst>
          </p:cNvPr>
          <p:cNvSpPr txBox="1"/>
          <p:nvPr/>
        </p:nvSpPr>
        <p:spPr>
          <a:xfrm>
            <a:off x="3463924" y="3319502"/>
            <a:ext cx="914400" cy="369332"/>
          </a:xfrm>
          <a:prstGeom prst="rect">
            <a:avLst/>
          </a:prstGeom>
          <a:noFill/>
        </p:spPr>
        <p:txBody>
          <a:bodyPr wrap="square" rtlCol="0">
            <a:spAutoFit/>
          </a:bodyPr>
          <a:lstStyle/>
          <a:p>
            <a:r>
              <a:rPr kumimoji="1" lang="en-US" altLang="ko-KR" dirty="0"/>
              <a:t>3 Users</a:t>
            </a:r>
            <a:endParaRPr kumimoji="1" lang="ko-KR" altLang="en-US" dirty="0"/>
          </a:p>
        </p:txBody>
      </p:sp>
      <p:sp>
        <p:nvSpPr>
          <p:cNvPr id="46" name="TextBox 45">
            <a:extLst>
              <a:ext uri="{FF2B5EF4-FFF2-40B4-BE49-F238E27FC236}">
                <a16:creationId xmlns:a16="http://schemas.microsoft.com/office/drawing/2014/main" id="{050EC9FA-5D41-FF89-F208-C4138AA61A83}"/>
              </a:ext>
            </a:extLst>
          </p:cNvPr>
          <p:cNvSpPr txBox="1"/>
          <p:nvPr/>
        </p:nvSpPr>
        <p:spPr>
          <a:xfrm>
            <a:off x="5181599" y="3314700"/>
            <a:ext cx="914400" cy="381000"/>
          </a:xfrm>
          <a:prstGeom prst="rect">
            <a:avLst/>
          </a:prstGeom>
          <a:noFill/>
        </p:spPr>
        <p:txBody>
          <a:bodyPr wrap="square" rtlCol="0">
            <a:spAutoFit/>
          </a:bodyPr>
          <a:lstStyle/>
          <a:p>
            <a:r>
              <a:rPr kumimoji="1" lang="en-US" altLang="ko-KR" dirty="0"/>
              <a:t>2 Items</a:t>
            </a:r>
            <a:endParaRPr kumimoji="1" lang="ko-KR" altLang="en-US" dirty="0"/>
          </a:p>
        </p:txBody>
      </p:sp>
      <p:sp>
        <p:nvSpPr>
          <p:cNvPr id="47" name="TextBox 46">
            <a:extLst>
              <a:ext uri="{FF2B5EF4-FFF2-40B4-BE49-F238E27FC236}">
                <a16:creationId xmlns:a16="http://schemas.microsoft.com/office/drawing/2014/main" id="{A9D2CBEB-0636-751C-7267-A7E30A05EF66}"/>
              </a:ext>
            </a:extLst>
          </p:cNvPr>
          <p:cNvSpPr txBox="1"/>
          <p:nvPr/>
        </p:nvSpPr>
        <p:spPr>
          <a:xfrm>
            <a:off x="7849907" y="3313668"/>
            <a:ext cx="2469776" cy="381000"/>
          </a:xfrm>
          <a:prstGeom prst="rect">
            <a:avLst/>
          </a:prstGeom>
          <a:noFill/>
        </p:spPr>
        <p:txBody>
          <a:bodyPr wrap="square" rtlCol="0">
            <a:spAutoFit/>
          </a:bodyPr>
          <a:lstStyle/>
          <a:p>
            <a:r>
              <a:rPr kumimoji="1" lang="en-US" altLang="ko-KR" dirty="0"/>
              <a:t>3 features for each item</a:t>
            </a:r>
            <a:endParaRPr kumimoji="1" lang="ko-KR" altLang="en-US" dirty="0"/>
          </a:p>
        </p:txBody>
      </p:sp>
    </p:spTree>
    <p:extLst>
      <p:ext uri="{BB962C8B-B14F-4D97-AF65-F5344CB8AC3E}">
        <p14:creationId xmlns:p14="http://schemas.microsoft.com/office/powerpoint/2010/main" val="39137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p:bldP spid="45" grpId="1"/>
      <p:bldP spid="46" grpId="0"/>
      <p:bldP spid="46" grpId="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472F-8805-E63A-8A82-A821D29E43F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86219BC-5AAC-1E35-123F-760A16301B72}"/>
              </a:ext>
            </a:extLst>
          </p:cNvPr>
          <p:cNvPicPr>
            <a:picLocks noChangeAspect="1"/>
          </p:cNvPicPr>
          <p:nvPr/>
        </p:nvPicPr>
        <p:blipFill>
          <a:blip r:embed="rId3"/>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C69120BA-9E74-6CE4-ED6B-991D1DE49DCA}"/>
              </a:ext>
            </a:extLst>
          </p:cNvPr>
          <p:cNvPicPr>
            <a:picLocks noChangeAspect="1"/>
          </p:cNvPicPr>
          <p:nvPr/>
        </p:nvPicPr>
        <p:blipFill>
          <a:blip r:embed="rId4"/>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08421003-1958-D14C-A14E-E45063658DB5}"/>
              </a:ext>
            </a:extLst>
          </p:cNvPr>
          <p:cNvPicPr>
            <a:picLocks noChangeAspect="1"/>
          </p:cNvPicPr>
          <p:nvPr/>
        </p:nvPicPr>
        <p:blipFill>
          <a:blip r:embed="rId5"/>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DFD9B230-A3A0-B2B3-7EBA-57379E9FCBD6}"/>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Walk Through</a:t>
            </a:r>
          </a:p>
          <a:p>
            <a:pPr lvl="0" algn="ctr">
              <a:lnSpc>
                <a:spcPct val="107899"/>
              </a:lnSpc>
            </a:pPr>
            <a:r>
              <a:rPr lang="en-US" sz="1900" b="0" i="0" u="none" strike="noStrike" spc="100" dirty="0">
                <a:solidFill>
                  <a:srgbClr val="FFFFFF"/>
                </a:solidFill>
                <a:latin typeface="Pretendard Medium"/>
              </a:rPr>
              <a:t>User-Based CF</a:t>
            </a:r>
          </a:p>
        </p:txBody>
      </p:sp>
      <p:pic>
        <p:nvPicPr>
          <p:cNvPr id="10" name="Picture 10">
            <a:extLst>
              <a:ext uri="{FF2B5EF4-FFF2-40B4-BE49-F238E27FC236}">
                <a16:creationId xmlns:a16="http://schemas.microsoft.com/office/drawing/2014/main" id="{8FFDD12F-8DBC-903C-9884-CA08B25D5F2C}"/>
              </a:ext>
            </a:extLst>
          </p:cNvPr>
          <p:cNvPicPr>
            <a:picLocks noChangeAspect="1"/>
          </p:cNvPicPr>
          <p:nvPr/>
        </p:nvPicPr>
        <p:blipFill>
          <a:blip r:embed="rId6"/>
          <a:stretch>
            <a:fillRect/>
          </a:stretch>
        </p:blipFill>
        <p:spPr>
          <a:xfrm>
            <a:off x="622300" y="5143500"/>
            <a:ext cx="17043400" cy="12700"/>
          </a:xfrm>
          <a:prstGeom prst="rect">
            <a:avLst/>
          </a:prstGeom>
        </p:spPr>
      </p:pic>
      <p:graphicFrame>
        <p:nvGraphicFramePr>
          <p:cNvPr id="13" name="표 12">
            <a:extLst>
              <a:ext uri="{FF2B5EF4-FFF2-40B4-BE49-F238E27FC236}">
                <a16:creationId xmlns:a16="http://schemas.microsoft.com/office/drawing/2014/main" id="{4F71A240-B42E-ED70-9901-D60A918C220D}"/>
              </a:ext>
            </a:extLst>
          </p:cNvPr>
          <p:cNvGraphicFramePr>
            <a:graphicFrameLocks noGrp="1"/>
          </p:cNvGraphicFramePr>
          <p:nvPr>
            <p:extLst>
              <p:ext uri="{D42A27DB-BD31-4B8C-83A1-F6EECF244321}">
                <p14:modId xmlns:p14="http://schemas.microsoft.com/office/powerpoint/2010/main" val="3264473965"/>
              </p:ext>
            </p:extLst>
          </p:nvPr>
        </p:nvGraphicFramePr>
        <p:xfrm>
          <a:off x="8153400" y="7080624"/>
          <a:ext cx="8708570" cy="18542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00758437"/>
                    </a:ext>
                  </a:extLst>
                </a:gridCol>
                <a:gridCol w="1741714">
                  <a:extLst>
                    <a:ext uri="{9D8B030D-6E8A-4147-A177-3AD203B41FA5}">
                      <a16:colId xmlns:a16="http://schemas.microsoft.com/office/drawing/2014/main" val="2429264184"/>
                    </a:ext>
                  </a:extLst>
                </a:gridCol>
                <a:gridCol w="1741714">
                  <a:extLst>
                    <a:ext uri="{9D8B030D-6E8A-4147-A177-3AD203B41FA5}">
                      <a16:colId xmlns:a16="http://schemas.microsoft.com/office/drawing/2014/main" val="2252593951"/>
                    </a:ext>
                  </a:extLst>
                </a:gridCol>
                <a:gridCol w="1741714">
                  <a:extLst>
                    <a:ext uri="{9D8B030D-6E8A-4147-A177-3AD203B41FA5}">
                      <a16:colId xmlns:a16="http://schemas.microsoft.com/office/drawing/2014/main" val="2956206513"/>
                    </a:ext>
                  </a:extLst>
                </a:gridCol>
                <a:gridCol w="1741714">
                  <a:extLst>
                    <a:ext uri="{9D8B030D-6E8A-4147-A177-3AD203B41FA5}">
                      <a16:colId xmlns:a16="http://schemas.microsoft.com/office/drawing/2014/main" val="3291929928"/>
                    </a:ext>
                  </a:extLst>
                </a:gridCol>
              </a:tblGrid>
              <a:tr h="370840">
                <a:tc>
                  <a:txBody>
                    <a:bodyPr/>
                    <a:lstStyle/>
                    <a:p>
                      <a:pPr latinLnBrk="1"/>
                      <a:r>
                        <a:rPr lang="en-US" altLang="ko-KR" b="0" dirty="0" err="1">
                          <a:solidFill>
                            <a:sysClr val="windowText" lastClr="000000"/>
                          </a:solidFill>
                        </a:rPr>
                        <a:t>userId</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Weight1</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 2</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Weight 3</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solidFill>
                            <a:sysClr val="windowText" lastClr="000000"/>
                          </a:solidFill>
                        </a:rPr>
                        <a:t>bias</a:t>
                      </a:r>
                      <a:endParaRPr lang="ko-KR" altLang="en-US" b="0" i="0" dirty="0">
                        <a:solidFill>
                          <a:sysClr val="windowText" lastClr="000000"/>
                        </a:solidFill>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1566402"/>
                  </a:ext>
                </a:extLst>
              </a:tr>
              <a:tr h="370840">
                <a:tc>
                  <a:txBody>
                    <a:bodyPr/>
                    <a:lstStyle/>
                    <a:p>
                      <a:pPr latinLnBrk="1"/>
                      <a:r>
                        <a:rPr lang="en-US" altLang="ko-KR" b="0" dirty="0"/>
                        <a:t>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b1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1130626"/>
                  </a:ext>
                </a:extLst>
              </a:tr>
              <a:tr h="370840">
                <a:tc>
                  <a:txBody>
                    <a:bodyPr/>
                    <a:lstStyle/>
                    <a:p>
                      <a:pPr latinLnBrk="1"/>
                      <a:r>
                        <a:rPr lang="en-US" altLang="ko-KR" b="0" dirty="0"/>
                        <a:t>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b2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7964811"/>
                  </a:ext>
                </a:extLst>
              </a:tr>
              <a:tr h="370840">
                <a:tc>
                  <a:txBody>
                    <a:bodyPr/>
                    <a:lstStyle/>
                    <a:p>
                      <a:pPr latinLnBrk="1"/>
                      <a:r>
                        <a:rPr lang="en-US" altLang="ko-KR" b="0" dirty="0"/>
                        <a:t>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b3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2557848"/>
                  </a:ext>
                </a:extLst>
              </a:tr>
              <a:tr h="370840">
                <a:tc>
                  <a:txBody>
                    <a:bodyPr/>
                    <a:lstStyle/>
                    <a:p>
                      <a:pPr latinLnBrk="1"/>
                      <a:r>
                        <a:rPr lang="en-US" altLang="ko-KR" b="0" dirty="0"/>
                        <a:t>Global</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w1</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w2</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w3</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b="0" dirty="0"/>
                        <a:t>b</a:t>
                      </a:r>
                      <a:endParaRPr lang="ko-KR" altLang="en-US" b="0" i="0" dirty="0">
                        <a:latin typeface="Pretendard Medium" panose="02000503000000020004" pitchFamily="2" charset="-127"/>
                        <a:ea typeface="Pretendard Medium" panose="02000503000000020004" pitchFamily="2" charset="-127"/>
                        <a:cs typeface="Pretendard Medium" panose="02000503000000020004"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1112426"/>
                  </a:ext>
                </a:extLst>
              </a:tr>
            </a:tbl>
          </a:graphicData>
        </a:graphic>
      </p:graphicFrame>
      <p:pic>
        <p:nvPicPr>
          <p:cNvPr id="15" name="그림 14" descr="텍스트, 스크린샷, 폰트이(가) 표시된 사진&#10;&#10;AI 생성 콘텐츠는 정확하지 않을 수 있습니다.">
            <a:extLst>
              <a:ext uri="{FF2B5EF4-FFF2-40B4-BE49-F238E27FC236}">
                <a16:creationId xmlns:a16="http://schemas.microsoft.com/office/drawing/2014/main" id="{C5EE669B-5356-1E65-CE0B-BD2B49DABE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8880" y="2625912"/>
            <a:ext cx="7581900" cy="3784600"/>
          </a:xfrm>
          <a:prstGeom prst="rect">
            <a:avLst/>
          </a:prstGeom>
        </p:spPr>
      </p:pic>
      <p:sp>
        <p:nvSpPr>
          <p:cNvPr id="16" name="직사각형 15">
            <a:extLst>
              <a:ext uri="{FF2B5EF4-FFF2-40B4-BE49-F238E27FC236}">
                <a16:creationId xmlns:a16="http://schemas.microsoft.com/office/drawing/2014/main" id="{BD69614A-5B1C-F1FF-B65D-08C43045A1F3}"/>
              </a:ext>
            </a:extLst>
          </p:cNvPr>
          <p:cNvSpPr/>
          <p:nvPr/>
        </p:nvSpPr>
        <p:spPr>
          <a:xfrm>
            <a:off x="1676400" y="4229100"/>
            <a:ext cx="3449410" cy="533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8" name="직선 화살표 연결선 17">
            <a:extLst>
              <a:ext uri="{FF2B5EF4-FFF2-40B4-BE49-F238E27FC236}">
                <a16:creationId xmlns:a16="http://schemas.microsoft.com/office/drawing/2014/main" id="{C8E8DDCF-934C-4BA0-0DA5-2445C71525CA}"/>
              </a:ext>
            </a:extLst>
          </p:cNvPr>
          <p:cNvCxnSpPr>
            <a:cxnSpLocks/>
          </p:cNvCxnSpPr>
          <p:nvPr/>
        </p:nvCxnSpPr>
        <p:spPr>
          <a:xfrm>
            <a:off x="5257800" y="4533900"/>
            <a:ext cx="3733800" cy="236220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09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2863</TotalTime>
  <Words>1189</Words>
  <Application>Microsoft Macintosh PowerPoint</Application>
  <PresentationFormat>사용자 지정</PresentationFormat>
  <Paragraphs>418</Paragraphs>
  <Slides>20</Slides>
  <Notes>15</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20</vt:i4>
      </vt:variant>
    </vt:vector>
  </HeadingPairs>
  <TitlesOfParts>
    <vt:vector size="31" baseType="lpstr">
      <vt:lpstr>Pretendard</vt:lpstr>
      <vt:lpstr>Pretendard Bold</vt:lpstr>
      <vt:lpstr>Pretendard Light</vt:lpstr>
      <vt:lpstr>Calibri</vt:lpstr>
      <vt:lpstr>Wingdings</vt:lpstr>
      <vt:lpstr>맑은 고딕</vt:lpstr>
      <vt:lpstr>Pretendard Regular</vt:lpstr>
      <vt:lpstr>Arial</vt:lpstr>
      <vt:lpstr>Pretendard Medium</vt:lpstr>
      <vt:lpstr>Pretendard SemiBold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박선준</cp:lastModifiedBy>
  <cp:revision>28</cp:revision>
  <dcterms:created xsi:type="dcterms:W3CDTF">2006-08-16T00:00:00Z</dcterms:created>
  <dcterms:modified xsi:type="dcterms:W3CDTF">2025-11-15T11:12:33Z</dcterms:modified>
</cp:coreProperties>
</file>